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7" r:id="rId2"/>
    <p:sldId id="260" r:id="rId3"/>
  </p:sldIdLst>
  <p:sldSz cx="42806938" cy="30275213"/>
  <p:notesSz cx="6858000" cy="9926638"/>
  <p:defaultTextStyle>
    <a:defPPr>
      <a:defRPr lang="en-GB"/>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28625" indent="25400"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858838" indent="523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290638" indent="777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720850" indent="104775"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9581" userDrawn="1">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5CC"/>
    <a:srgbClr val="006C66"/>
    <a:srgbClr val="0066CC"/>
    <a:srgbClr val="CC99FF"/>
    <a:srgbClr val="FF0000"/>
    <a:srgbClr val="FF5050"/>
    <a:srgbClr val="990000"/>
    <a:srgbClr val="9999FF"/>
    <a:srgbClr val="FEF91B"/>
    <a:srgbClr val="F8D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39" autoAdjust="0"/>
    <p:restoredTop sz="94767" autoAdjust="0"/>
  </p:normalViewPr>
  <p:slideViewPr>
    <p:cSldViewPr showGuides="1">
      <p:cViewPr>
        <p:scale>
          <a:sx n="30" d="100"/>
          <a:sy n="30" d="100"/>
        </p:scale>
        <p:origin x="456" y="-120"/>
      </p:cViewPr>
      <p:guideLst>
        <p:guide orient="horz" pos="9581"/>
        <p:guide pos="13483"/>
      </p:guideLst>
    </p:cSldViewPr>
  </p:slideViewPr>
  <p:outlineViewPr>
    <p:cViewPr>
      <p:scale>
        <a:sx n="33" d="100"/>
        <a:sy n="33" d="100"/>
      </p:scale>
      <p:origin x="0" y="0"/>
    </p:cViewPr>
  </p:outlineViewPr>
  <p:notesTextViewPr>
    <p:cViewPr>
      <p:scale>
        <a:sx n="33" d="100"/>
        <a:sy n="33" d="100"/>
      </p:scale>
      <p:origin x="0" y="0"/>
    </p:cViewPr>
  </p:notesTextViewPr>
  <p:sorterViewPr>
    <p:cViewPr>
      <p:scale>
        <a:sx n="30" d="100"/>
        <a:sy n="30" d="100"/>
      </p:scale>
      <p:origin x="0" y="-6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616" cy="496056"/>
          </a:xfrm>
          <a:prstGeom prst="rect">
            <a:avLst/>
          </a:prstGeom>
          <a:noFill/>
          <a:ln w="9525">
            <a:noFill/>
            <a:miter lim="800000"/>
            <a:headEnd/>
            <a:tailEnd/>
          </a:ln>
          <a:effectLst/>
        </p:spPr>
        <p:txBody>
          <a:bodyPr vert="horz" wrap="square" lIns="95799" tIns="47900" rIns="95799" bIns="47900" numCol="1" anchor="t" anchorCtr="0" compatLnSpc="1">
            <a:prstTxWarp prst="textNoShape">
              <a:avLst/>
            </a:prstTxWarp>
          </a:bodyPr>
          <a:lstStyle>
            <a:lvl1pPr defTabSz="957906" eaLnBrk="1" hangingPunct="1">
              <a:defRPr sz="1200"/>
            </a:lvl1pPr>
          </a:lstStyle>
          <a:p>
            <a:pPr>
              <a:defRPr/>
            </a:pPr>
            <a:endParaRPr lang="en-GB"/>
          </a:p>
        </p:txBody>
      </p:sp>
      <p:sp>
        <p:nvSpPr>
          <p:cNvPr id="4099" name="Rectangle 3"/>
          <p:cNvSpPr>
            <a:spLocks noGrp="1" noChangeArrowheads="1"/>
          </p:cNvSpPr>
          <p:nvPr>
            <p:ph type="dt" sz="quarter" idx="1"/>
          </p:nvPr>
        </p:nvSpPr>
        <p:spPr bwMode="auto">
          <a:xfrm>
            <a:off x="3886384" y="0"/>
            <a:ext cx="2971616" cy="496056"/>
          </a:xfrm>
          <a:prstGeom prst="rect">
            <a:avLst/>
          </a:prstGeom>
          <a:noFill/>
          <a:ln w="9525">
            <a:noFill/>
            <a:miter lim="800000"/>
            <a:headEnd/>
            <a:tailEnd/>
          </a:ln>
          <a:effectLst/>
        </p:spPr>
        <p:txBody>
          <a:bodyPr vert="horz" wrap="square" lIns="95799" tIns="47900" rIns="95799" bIns="47900" numCol="1" anchor="t" anchorCtr="0" compatLnSpc="1">
            <a:prstTxWarp prst="textNoShape">
              <a:avLst/>
            </a:prstTxWarp>
          </a:bodyPr>
          <a:lstStyle>
            <a:lvl1pPr algn="r" defTabSz="957906" eaLnBrk="1" hangingPunct="1">
              <a:defRPr sz="1200"/>
            </a:lvl1pPr>
          </a:lstStyle>
          <a:p>
            <a:pPr>
              <a:defRPr/>
            </a:pPr>
            <a:endParaRPr lang="en-GB"/>
          </a:p>
        </p:txBody>
      </p:sp>
      <p:sp>
        <p:nvSpPr>
          <p:cNvPr id="4100" name="Rectangle 4"/>
          <p:cNvSpPr>
            <a:spLocks noGrp="1" noChangeArrowheads="1"/>
          </p:cNvSpPr>
          <p:nvPr>
            <p:ph type="ftr" sz="quarter" idx="2"/>
          </p:nvPr>
        </p:nvSpPr>
        <p:spPr bwMode="auto">
          <a:xfrm>
            <a:off x="0" y="9430582"/>
            <a:ext cx="2971616" cy="496056"/>
          </a:xfrm>
          <a:prstGeom prst="rect">
            <a:avLst/>
          </a:prstGeom>
          <a:noFill/>
          <a:ln w="9525">
            <a:noFill/>
            <a:miter lim="800000"/>
            <a:headEnd/>
            <a:tailEnd/>
          </a:ln>
          <a:effectLst/>
        </p:spPr>
        <p:txBody>
          <a:bodyPr vert="horz" wrap="square" lIns="95799" tIns="47900" rIns="95799" bIns="47900" numCol="1" anchor="b" anchorCtr="0" compatLnSpc="1">
            <a:prstTxWarp prst="textNoShape">
              <a:avLst/>
            </a:prstTxWarp>
          </a:bodyPr>
          <a:lstStyle>
            <a:lvl1pPr defTabSz="957906" eaLnBrk="1" hangingPunct="1">
              <a:defRPr sz="1200"/>
            </a:lvl1pPr>
          </a:lstStyle>
          <a:p>
            <a:pPr>
              <a:defRPr/>
            </a:pPr>
            <a:endParaRPr lang="en-GB"/>
          </a:p>
        </p:txBody>
      </p:sp>
      <p:sp>
        <p:nvSpPr>
          <p:cNvPr id="4101" name="Rectangle 5"/>
          <p:cNvSpPr>
            <a:spLocks noGrp="1" noChangeArrowheads="1"/>
          </p:cNvSpPr>
          <p:nvPr>
            <p:ph type="sldNum" sz="quarter" idx="3"/>
          </p:nvPr>
        </p:nvSpPr>
        <p:spPr bwMode="auto">
          <a:xfrm>
            <a:off x="3886384" y="9430582"/>
            <a:ext cx="2971616" cy="496056"/>
          </a:xfrm>
          <a:prstGeom prst="rect">
            <a:avLst/>
          </a:prstGeom>
          <a:noFill/>
          <a:ln w="9525">
            <a:noFill/>
            <a:miter lim="800000"/>
            <a:headEnd/>
            <a:tailEnd/>
          </a:ln>
          <a:effectLst/>
        </p:spPr>
        <p:txBody>
          <a:bodyPr vert="horz" wrap="square" lIns="95799" tIns="47900" rIns="95799" bIns="47900" numCol="1" anchor="b" anchorCtr="0" compatLnSpc="1">
            <a:prstTxWarp prst="textNoShape">
              <a:avLst/>
            </a:prstTxWarp>
          </a:bodyPr>
          <a:lstStyle>
            <a:lvl1pPr algn="r" defTabSz="957806" eaLnBrk="1" hangingPunct="1">
              <a:defRPr sz="1200"/>
            </a:lvl1pPr>
          </a:lstStyle>
          <a:p>
            <a:pPr>
              <a:defRPr/>
            </a:pPr>
            <a:fld id="{E0774B77-A28F-45C6-974C-499955457828}" type="slidenum">
              <a:rPr lang="en-GB" altLang="de-DE"/>
              <a:pPr>
                <a:defRPr/>
              </a:pPr>
              <a:t>‹#›</a:t>
            </a:fld>
            <a:endParaRPr lang="en-GB" altLang="de-DE"/>
          </a:p>
        </p:txBody>
      </p:sp>
    </p:spTree>
    <p:extLst>
      <p:ext uri="{BB962C8B-B14F-4D97-AF65-F5344CB8AC3E}">
        <p14:creationId xmlns:p14="http://schemas.microsoft.com/office/powerpoint/2010/main" val="3605453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0512" cy="498261"/>
          </a:xfrm>
          <a:prstGeom prst="rect">
            <a:avLst/>
          </a:prstGeom>
        </p:spPr>
        <p:txBody>
          <a:bodyPr vert="horz" lIns="91524" tIns="45762" rIns="91524" bIns="45762" rtlCol="0"/>
          <a:lstStyle>
            <a:lvl1pPr algn="l" eaLnBrk="1" hangingPunct="1">
              <a:defRPr sz="1200"/>
            </a:lvl1pPr>
          </a:lstStyle>
          <a:p>
            <a:pPr>
              <a:defRPr/>
            </a:pPr>
            <a:endParaRPr lang="de-DE"/>
          </a:p>
        </p:txBody>
      </p:sp>
      <p:sp>
        <p:nvSpPr>
          <p:cNvPr id="3" name="Datumsplatzhalter 2"/>
          <p:cNvSpPr>
            <a:spLocks noGrp="1"/>
          </p:cNvSpPr>
          <p:nvPr>
            <p:ph type="dt" idx="1"/>
          </p:nvPr>
        </p:nvSpPr>
        <p:spPr>
          <a:xfrm>
            <a:off x="3885281" y="0"/>
            <a:ext cx="2971616" cy="498261"/>
          </a:xfrm>
          <a:prstGeom prst="rect">
            <a:avLst/>
          </a:prstGeom>
        </p:spPr>
        <p:txBody>
          <a:bodyPr vert="horz" lIns="91524" tIns="45762" rIns="91524" bIns="45762" rtlCol="0"/>
          <a:lstStyle>
            <a:lvl1pPr algn="r" eaLnBrk="1" hangingPunct="1">
              <a:defRPr sz="1200"/>
            </a:lvl1pPr>
          </a:lstStyle>
          <a:p>
            <a:pPr>
              <a:defRPr/>
            </a:pPr>
            <a:fld id="{F27ECC03-DC1D-4DE2-9683-E04241BC2C71}" type="datetimeFigureOut">
              <a:rPr lang="de-DE"/>
              <a:pPr>
                <a:defRPr/>
              </a:pPr>
              <a:t>23.12.2021</a:t>
            </a:fld>
            <a:endParaRPr lang="de-DE"/>
          </a:p>
        </p:txBody>
      </p:sp>
      <p:sp>
        <p:nvSpPr>
          <p:cNvPr id="4" name="Folienbildplatzhalter 3"/>
          <p:cNvSpPr>
            <a:spLocks noGrp="1" noRot="1" noChangeAspect="1"/>
          </p:cNvSpPr>
          <p:nvPr>
            <p:ph type="sldImg" idx="2"/>
          </p:nvPr>
        </p:nvSpPr>
        <p:spPr>
          <a:xfrm>
            <a:off x="1060450" y="1241425"/>
            <a:ext cx="4737100" cy="3351213"/>
          </a:xfrm>
          <a:prstGeom prst="rect">
            <a:avLst/>
          </a:prstGeom>
          <a:noFill/>
          <a:ln w="12700">
            <a:solidFill>
              <a:prstClr val="black"/>
            </a:solidFill>
          </a:ln>
        </p:spPr>
        <p:txBody>
          <a:bodyPr vert="horz" lIns="91524" tIns="45762" rIns="91524" bIns="45762" rtlCol="0" anchor="ctr"/>
          <a:lstStyle/>
          <a:p>
            <a:pPr lvl="0"/>
            <a:endParaRPr lang="de-DE" noProof="0"/>
          </a:p>
        </p:txBody>
      </p:sp>
      <p:sp>
        <p:nvSpPr>
          <p:cNvPr id="5" name="Notizenplatzhalter 4"/>
          <p:cNvSpPr>
            <a:spLocks noGrp="1"/>
          </p:cNvSpPr>
          <p:nvPr>
            <p:ph type="body" sz="quarter" idx="3"/>
          </p:nvPr>
        </p:nvSpPr>
        <p:spPr>
          <a:xfrm>
            <a:off x="685249" y="4777573"/>
            <a:ext cx="5487503" cy="3907822"/>
          </a:xfrm>
          <a:prstGeom prst="rect">
            <a:avLst/>
          </a:prstGeom>
        </p:spPr>
        <p:txBody>
          <a:bodyPr vert="horz" lIns="91524" tIns="45762" rIns="91524" bIns="45762"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377"/>
            <a:ext cx="2970512" cy="498261"/>
          </a:xfrm>
          <a:prstGeom prst="rect">
            <a:avLst/>
          </a:prstGeom>
        </p:spPr>
        <p:txBody>
          <a:bodyPr vert="horz" lIns="91524" tIns="45762" rIns="91524" bIns="45762" rtlCol="0" anchor="b"/>
          <a:lstStyle>
            <a:lvl1pPr algn="l" eaLnBrk="1" hangingPunct="1">
              <a:defRPr sz="1200"/>
            </a:lvl1pPr>
          </a:lstStyle>
          <a:p>
            <a:pPr>
              <a:defRPr/>
            </a:pPr>
            <a:endParaRPr lang="de-DE"/>
          </a:p>
        </p:txBody>
      </p:sp>
      <p:sp>
        <p:nvSpPr>
          <p:cNvPr id="7" name="Foliennummernplatzhalter 6"/>
          <p:cNvSpPr>
            <a:spLocks noGrp="1"/>
          </p:cNvSpPr>
          <p:nvPr>
            <p:ph type="sldNum" sz="quarter" idx="5"/>
          </p:nvPr>
        </p:nvSpPr>
        <p:spPr>
          <a:xfrm>
            <a:off x="3885281" y="9428377"/>
            <a:ext cx="2971616" cy="498261"/>
          </a:xfrm>
          <a:prstGeom prst="rect">
            <a:avLst/>
          </a:prstGeom>
        </p:spPr>
        <p:txBody>
          <a:bodyPr vert="horz" lIns="91524" tIns="45762" rIns="91524" bIns="45762" rtlCol="0" anchor="b"/>
          <a:lstStyle>
            <a:lvl1pPr algn="r" eaLnBrk="1" hangingPunct="1">
              <a:defRPr sz="1200"/>
            </a:lvl1pPr>
          </a:lstStyle>
          <a:p>
            <a:pPr>
              <a:defRPr/>
            </a:pPr>
            <a:fld id="{11F4E101-78C2-4002-9FE8-43E3D2779E02}" type="slidenum">
              <a:rPr lang="de-DE"/>
              <a:pPr>
                <a:defRPr/>
              </a:pPr>
              <a:t>‹#›</a:t>
            </a:fld>
            <a:endParaRPr lang="de-DE"/>
          </a:p>
        </p:txBody>
      </p:sp>
    </p:spTree>
    <p:extLst>
      <p:ext uri="{BB962C8B-B14F-4D97-AF65-F5344CB8AC3E}">
        <p14:creationId xmlns:p14="http://schemas.microsoft.com/office/powerpoint/2010/main" val="2855417696"/>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543" algn="l" defTabSz="914217" rtl="0" eaLnBrk="1" latinLnBrk="0" hangingPunct="1">
      <a:defRPr sz="1200" kern="1200">
        <a:solidFill>
          <a:schemeClr val="tx1"/>
        </a:solidFill>
        <a:latin typeface="+mn-lt"/>
        <a:ea typeface="+mn-ea"/>
        <a:cs typeface="+mn-cs"/>
      </a:defRPr>
    </a:lvl6pPr>
    <a:lvl7pPr marL="2742651" algn="l" defTabSz="914217" rtl="0" eaLnBrk="1" latinLnBrk="0" hangingPunct="1">
      <a:defRPr sz="1200" kern="1200">
        <a:solidFill>
          <a:schemeClr val="tx1"/>
        </a:solidFill>
        <a:latin typeface="+mn-lt"/>
        <a:ea typeface="+mn-ea"/>
        <a:cs typeface="+mn-cs"/>
      </a:defRPr>
    </a:lvl7pPr>
    <a:lvl8pPr marL="3199760" algn="l" defTabSz="914217" rtl="0" eaLnBrk="1" latinLnBrk="0" hangingPunct="1">
      <a:defRPr sz="1200" kern="1200">
        <a:solidFill>
          <a:schemeClr val="tx1"/>
        </a:solidFill>
        <a:latin typeface="+mn-lt"/>
        <a:ea typeface="+mn-ea"/>
        <a:cs typeface="+mn-cs"/>
      </a:defRPr>
    </a:lvl8pPr>
    <a:lvl9pPr marL="3656868"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651CDCE-C49D-47F7-9FDA-412E0447B4CD}" type="slidenum">
              <a:rPr lang="de-DE" altLang="de-DE" smtClean="0"/>
              <a:pPr/>
              <a:t>1</a:t>
            </a:fld>
            <a:endParaRPr lang="de-DE" altLang="de-DE"/>
          </a:p>
        </p:txBody>
      </p:sp>
    </p:spTree>
    <p:extLst>
      <p:ext uri="{BB962C8B-B14F-4D97-AF65-F5344CB8AC3E}">
        <p14:creationId xmlns:p14="http://schemas.microsoft.com/office/powerpoint/2010/main" val="293072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651CDCE-C49D-47F7-9FDA-412E0447B4CD}" type="slidenum">
              <a:rPr lang="de-DE" altLang="de-DE" smtClean="0"/>
              <a:pPr/>
              <a:t>2</a:t>
            </a:fld>
            <a:endParaRPr lang="de-DE" altLang="de-DE"/>
          </a:p>
        </p:txBody>
      </p:sp>
    </p:spTree>
    <p:extLst>
      <p:ext uri="{BB962C8B-B14F-4D97-AF65-F5344CB8AC3E}">
        <p14:creationId xmlns:p14="http://schemas.microsoft.com/office/powerpoint/2010/main" val="6516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525" y="9404354"/>
            <a:ext cx="36385898" cy="6490135"/>
          </a:xfrm>
        </p:spPr>
        <p:txBody>
          <a:bodyPr/>
          <a:lstStyle/>
          <a:p>
            <a:r>
              <a:rPr lang="en-US"/>
              <a:t>Click to edit Master title style</a:t>
            </a:r>
          </a:p>
        </p:txBody>
      </p:sp>
      <p:sp>
        <p:nvSpPr>
          <p:cNvPr id="3" name="Subtitle 2"/>
          <p:cNvSpPr>
            <a:spLocks noGrp="1"/>
          </p:cNvSpPr>
          <p:nvPr>
            <p:ph type="subTitle" idx="1"/>
          </p:nvPr>
        </p:nvSpPr>
        <p:spPr>
          <a:xfrm>
            <a:off x="6421047" y="17155959"/>
            <a:ext cx="29964856" cy="7736495"/>
          </a:xfrm>
        </p:spPr>
        <p:txBody>
          <a:bodyPr/>
          <a:lstStyle>
            <a:lvl1pPr marL="0" indent="0" algn="ctr">
              <a:buNone/>
              <a:defRPr/>
            </a:lvl1pPr>
            <a:lvl2pPr marL="430779" indent="0" algn="ctr">
              <a:buNone/>
              <a:defRPr/>
            </a:lvl2pPr>
            <a:lvl3pPr marL="861558" indent="0" algn="ctr">
              <a:buNone/>
              <a:defRPr/>
            </a:lvl3pPr>
            <a:lvl4pPr marL="1292336" indent="0" algn="ctr">
              <a:buNone/>
              <a:defRPr/>
            </a:lvl4pPr>
            <a:lvl5pPr marL="1723115" indent="0" algn="ctr">
              <a:buNone/>
              <a:defRPr/>
            </a:lvl5pPr>
            <a:lvl6pPr marL="2153894" indent="0" algn="ctr">
              <a:buNone/>
              <a:defRPr/>
            </a:lvl6pPr>
            <a:lvl7pPr marL="2584673" indent="0" algn="ctr">
              <a:buNone/>
              <a:defRPr/>
            </a:lvl7pPr>
            <a:lvl8pPr marL="3015452" indent="0" algn="ctr">
              <a:buNone/>
              <a:defRPr/>
            </a:lvl8pPr>
            <a:lvl9pPr marL="344623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13684-BDB3-4911-AFFA-6DEBDD034ECD}" type="slidenum">
              <a:rPr lang="en-GB" altLang="de-DE"/>
              <a:pPr>
                <a:defRPr/>
              </a:pPr>
              <a:t>‹#›</a:t>
            </a:fld>
            <a:endParaRPr lang="en-GB" altLang="de-DE"/>
          </a:p>
        </p:txBody>
      </p:sp>
    </p:spTree>
    <p:extLst>
      <p:ext uri="{BB962C8B-B14F-4D97-AF65-F5344CB8AC3E}">
        <p14:creationId xmlns:p14="http://schemas.microsoft.com/office/powerpoint/2010/main" val="427853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C415D4-9D3C-49F3-9261-F24473C1A91B}" type="slidenum">
              <a:rPr lang="en-GB" altLang="de-DE"/>
              <a:pPr>
                <a:defRPr/>
              </a:pPr>
              <a:t>‹#›</a:t>
            </a:fld>
            <a:endParaRPr lang="en-GB" altLang="de-DE"/>
          </a:p>
        </p:txBody>
      </p:sp>
    </p:spTree>
    <p:extLst>
      <p:ext uri="{BB962C8B-B14F-4D97-AF65-F5344CB8AC3E}">
        <p14:creationId xmlns:p14="http://schemas.microsoft.com/office/powerpoint/2010/main" val="50339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9945" y="2690627"/>
            <a:ext cx="9096475" cy="242201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0524" y="2690627"/>
            <a:ext cx="27139223" cy="242201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12EC2-B26D-4BBA-ACF1-03A003EF2FF0}" type="slidenum">
              <a:rPr lang="en-GB" altLang="de-DE"/>
              <a:pPr>
                <a:defRPr/>
              </a:pPr>
              <a:t>‹#›</a:t>
            </a:fld>
            <a:endParaRPr lang="en-GB" altLang="de-DE"/>
          </a:p>
        </p:txBody>
      </p:sp>
    </p:spTree>
    <p:extLst>
      <p:ext uri="{BB962C8B-B14F-4D97-AF65-F5344CB8AC3E}">
        <p14:creationId xmlns:p14="http://schemas.microsoft.com/office/powerpoint/2010/main" val="33442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F5D1B-755E-4CEC-8E12-0FCBA03A909D}" type="slidenum">
              <a:rPr lang="en-GB" altLang="de-DE"/>
              <a:pPr>
                <a:defRPr/>
              </a:pPr>
              <a:t>‹#›</a:t>
            </a:fld>
            <a:endParaRPr lang="en-GB" altLang="de-DE"/>
          </a:p>
        </p:txBody>
      </p:sp>
    </p:spTree>
    <p:extLst>
      <p:ext uri="{BB962C8B-B14F-4D97-AF65-F5344CB8AC3E}">
        <p14:creationId xmlns:p14="http://schemas.microsoft.com/office/powerpoint/2010/main" val="37545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061" y="19455304"/>
            <a:ext cx="36385898" cy="6012741"/>
          </a:xfrm>
        </p:spPr>
        <p:txBody>
          <a:bodyPr anchor="t"/>
          <a:lstStyle>
            <a:lvl1pPr algn="l">
              <a:defRPr sz="3799" b="1" cap="all"/>
            </a:lvl1pPr>
          </a:lstStyle>
          <a:p>
            <a:r>
              <a:rPr lang="en-US"/>
              <a:t>Click to edit Master title style</a:t>
            </a:r>
          </a:p>
        </p:txBody>
      </p:sp>
      <p:sp>
        <p:nvSpPr>
          <p:cNvPr id="3" name="Text Placeholder 2"/>
          <p:cNvSpPr>
            <a:spLocks noGrp="1"/>
          </p:cNvSpPr>
          <p:nvPr>
            <p:ph type="body" idx="1"/>
          </p:nvPr>
        </p:nvSpPr>
        <p:spPr>
          <a:xfrm>
            <a:off x="3381061" y="12832223"/>
            <a:ext cx="36385898" cy="6623081"/>
          </a:xfrm>
        </p:spPr>
        <p:txBody>
          <a:bodyPr anchor="b"/>
          <a:lstStyle>
            <a:lvl1pPr marL="0" indent="0">
              <a:buNone/>
              <a:defRPr sz="1900"/>
            </a:lvl1pPr>
            <a:lvl2pPr marL="430779" indent="0">
              <a:buNone/>
              <a:defRPr sz="1700"/>
            </a:lvl2pPr>
            <a:lvl3pPr marL="861558" indent="0">
              <a:buNone/>
              <a:defRPr sz="1500"/>
            </a:lvl3pPr>
            <a:lvl4pPr marL="1292336" indent="0">
              <a:buNone/>
              <a:defRPr sz="1300"/>
            </a:lvl4pPr>
            <a:lvl5pPr marL="1723115" indent="0">
              <a:buNone/>
              <a:defRPr sz="1300"/>
            </a:lvl5pPr>
            <a:lvl6pPr marL="2153894" indent="0">
              <a:buNone/>
              <a:defRPr sz="1300"/>
            </a:lvl6pPr>
            <a:lvl7pPr marL="2584673" indent="0">
              <a:buNone/>
              <a:defRPr sz="1300"/>
            </a:lvl7pPr>
            <a:lvl8pPr marL="3015452" indent="0">
              <a:buNone/>
              <a:defRPr sz="1300"/>
            </a:lvl8pPr>
            <a:lvl9pPr marL="3446231"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F11420-B41A-40A8-9481-C33E1E9DB25A}" type="slidenum">
              <a:rPr lang="en-GB" altLang="de-DE"/>
              <a:pPr>
                <a:defRPr/>
              </a:pPr>
              <a:t>‹#›</a:t>
            </a:fld>
            <a:endParaRPr lang="en-GB" altLang="de-DE"/>
          </a:p>
        </p:txBody>
      </p:sp>
    </p:spTree>
    <p:extLst>
      <p:ext uri="{BB962C8B-B14F-4D97-AF65-F5344CB8AC3E}">
        <p14:creationId xmlns:p14="http://schemas.microsoft.com/office/powerpoint/2010/main" val="385398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0524" y="8745675"/>
            <a:ext cx="18117848" cy="18165128"/>
          </a:xfrm>
        </p:spPr>
        <p:txBody>
          <a:bodyPr/>
          <a:lstStyle>
            <a:lvl1pPr>
              <a:defRPr sz="2599"/>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478573" y="8745675"/>
            <a:ext cx="18117848" cy="18165128"/>
          </a:xfrm>
        </p:spPr>
        <p:txBody>
          <a:bodyPr/>
          <a:lstStyle>
            <a:lvl1pPr>
              <a:defRPr sz="2599"/>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87CD1-AC57-4B6A-B3E8-ADCB7B30473F}" type="slidenum">
              <a:rPr lang="en-GB" altLang="de-DE"/>
              <a:pPr>
                <a:defRPr/>
              </a:pPr>
              <a:t>‹#›</a:t>
            </a:fld>
            <a:endParaRPr lang="en-GB" altLang="de-DE"/>
          </a:p>
        </p:txBody>
      </p:sp>
    </p:spTree>
    <p:extLst>
      <p:ext uri="{BB962C8B-B14F-4D97-AF65-F5344CB8AC3E}">
        <p14:creationId xmlns:p14="http://schemas.microsoft.com/office/powerpoint/2010/main" val="215309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352" y="1213127"/>
            <a:ext cx="38526245" cy="504586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40349" y="6777181"/>
            <a:ext cx="18914221" cy="2823573"/>
          </a:xfrm>
        </p:spPr>
        <p:txBody>
          <a:bodyPr anchor="b"/>
          <a:lstStyle>
            <a:lvl1pPr marL="0" indent="0">
              <a:buNone/>
              <a:defRPr sz="2300" b="1"/>
            </a:lvl1pPr>
            <a:lvl2pPr marL="430779" indent="0">
              <a:buNone/>
              <a:defRPr sz="1900" b="1"/>
            </a:lvl2pPr>
            <a:lvl3pPr marL="861558" indent="0">
              <a:buNone/>
              <a:defRPr sz="1700" b="1"/>
            </a:lvl3pPr>
            <a:lvl4pPr marL="1292336" indent="0">
              <a:buNone/>
              <a:defRPr sz="1500" b="1"/>
            </a:lvl4pPr>
            <a:lvl5pPr marL="1723115" indent="0">
              <a:buNone/>
              <a:defRPr sz="1500" b="1"/>
            </a:lvl5pPr>
            <a:lvl6pPr marL="2153894" indent="0">
              <a:buNone/>
              <a:defRPr sz="1500" b="1"/>
            </a:lvl6pPr>
            <a:lvl7pPr marL="2584673" indent="0">
              <a:buNone/>
              <a:defRPr sz="1500" b="1"/>
            </a:lvl7pPr>
            <a:lvl8pPr marL="3015452" indent="0">
              <a:buNone/>
              <a:defRPr sz="1500" b="1"/>
            </a:lvl8pPr>
            <a:lvl9pPr marL="3446231" indent="0">
              <a:buNone/>
              <a:defRPr sz="1500" b="1"/>
            </a:lvl9pPr>
          </a:lstStyle>
          <a:p>
            <a:pPr lvl="0"/>
            <a:r>
              <a:rPr lang="en-US"/>
              <a:t>Click to edit Master text styles</a:t>
            </a:r>
          </a:p>
        </p:txBody>
      </p:sp>
      <p:sp>
        <p:nvSpPr>
          <p:cNvPr id="4" name="Content Placeholder 3"/>
          <p:cNvSpPr>
            <a:spLocks noGrp="1"/>
          </p:cNvSpPr>
          <p:nvPr>
            <p:ph sz="half" idx="2"/>
          </p:nvPr>
        </p:nvSpPr>
        <p:spPr>
          <a:xfrm>
            <a:off x="2140349" y="9600748"/>
            <a:ext cx="18914221" cy="1744299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46117" y="6777181"/>
            <a:ext cx="18920479" cy="2823573"/>
          </a:xfrm>
        </p:spPr>
        <p:txBody>
          <a:bodyPr anchor="b"/>
          <a:lstStyle>
            <a:lvl1pPr marL="0" indent="0">
              <a:buNone/>
              <a:defRPr sz="2300" b="1"/>
            </a:lvl1pPr>
            <a:lvl2pPr marL="430779" indent="0">
              <a:buNone/>
              <a:defRPr sz="1900" b="1"/>
            </a:lvl2pPr>
            <a:lvl3pPr marL="861558" indent="0">
              <a:buNone/>
              <a:defRPr sz="1700" b="1"/>
            </a:lvl3pPr>
            <a:lvl4pPr marL="1292336" indent="0">
              <a:buNone/>
              <a:defRPr sz="1500" b="1"/>
            </a:lvl4pPr>
            <a:lvl5pPr marL="1723115" indent="0">
              <a:buNone/>
              <a:defRPr sz="1500" b="1"/>
            </a:lvl5pPr>
            <a:lvl6pPr marL="2153894" indent="0">
              <a:buNone/>
              <a:defRPr sz="1500" b="1"/>
            </a:lvl6pPr>
            <a:lvl7pPr marL="2584673" indent="0">
              <a:buNone/>
              <a:defRPr sz="1500" b="1"/>
            </a:lvl7pPr>
            <a:lvl8pPr marL="3015452" indent="0">
              <a:buNone/>
              <a:defRPr sz="1500" b="1"/>
            </a:lvl8pPr>
            <a:lvl9pPr marL="344623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1746117" y="9600748"/>
            <a:ext cx="18920479" cy="1744299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4A3D39-5504-4593-88B7-20563200416D}" type="slidenum">
              <a:rPr lang="en-GB" altLang="de-DE"/>
              <a:pPr>
                <a:defRPr/>
              </a:pPr>
              <a:t>‹#›</a:t>
            </a:fld>
            <a:endParaRPr lang="en-GB" altLang="de-DE"/>
          </a:p>
        </p:txBody>
      </p:sp>
    </p:spTree>
    <p:extLst>
      <p:ext uri="{BB962C8B-B14F-4D97-AF65-F5344CB8AC3E}">
        <p14:creationId xmlns:p14="http://schemas.microsoft.com/office/powerpoint/2010/main" val="350396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E9B7B9-0F8F-4D7A-A2E9-2E365E3E6B29}" type="slidenum">
              <a:rPr lang="en-GB" altLang="de-DE"/>
              <a:pPr>
                <a:defRPr/>
              </a:pPr>
              <a:t>‹#›</a:t>
            </a:fld>
            <a:endParaRPr lang="en-GB" altLang="de-DE"/>
          </a:p>
        </p:txBody>
      </p:sp>
    </p:spTree>
    <p:extLst>
      <p:ext uri="{BB962C8B-B14F-4D97-AF65-F5344CB8AC3E}">
        <p14:creationId xmlns:p14="http://schemas.microsoft.com/office/powerpoint/2010/main" val="194109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F1881B-E8DB-4B0E-8704-519F3D4DD6C1}" type="slidenum">
              <a:rPr lang="en-GB" altLang="de-DE"/>
              <a:pPr>
                <a:defRPr/>
              </a:pPr>
              <a:t>‹#›</a:t>
            </a:fld>
            <a:endParaRPr lang="en-GB" altLang="de-DE"/>
          </a:p>
        </p:txBody>
      </p:sp>
    </p:spTree>
    <p:extLst>
      <p:ext uri="{BB962C8B-B14F-4D97-AF65-F5344CB8AC3E}">
        <p14:creationId xmlns:p14="http://schemas.microsoft.com/office/powerpoint/2010/main" val="45360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351" y="1205572"/>
            <a:ext cx="14082795" cy="513047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6736323" y="1205575"/>
            <a:ext cx="23930267" cy="25838173"/>
          </a:xfrm>
        </p:spPr>
        <p:txBody>
          <a:bodyPr/>
          <a:lstStyle>
            <a:lvl1pPr>
              <a:defRPr sz="2999"/>
            </a:lvl1pPr>
            <a:lvl2pPr>
              <a:defRPr sz="2599"/>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0351" y="6336040"/>
            <a:ext cx="14082795" cy="20707703"/>
          </a:xfrm>
        </p:spPr>
        <p:txBody>
          <a:bodyPr/>
          <a:lstStyle>
            <a:lvl1pPr marL="0" indent="0">
              <a:buNone/>
              <a:defRPr sz="1300"/>
            </a:lvl1pPr>
            <a:lvl2pPr marL="430779" indent="0">
              <a:buNone/>
              <a:defRPr sz="1100"/>
            </a:lvl2pPr>
            <a:lvl3pPr marL="861558" indent="0">
              <a:buNone/>
              <a:defRPr sz="900"/>
            </a:lvl3pPr>
            <a:lvl4pPr marL="1292336" indent="0">
              <a:buNone/>
              <a:defRPr sz="800"/>
            </a:lvl4pPr>
            <a:lvl5pPr marL="1723115" indent="0">
              <a:buNone/>
              <a:defRPr sz="800"/>
            </a:lvl5pPr>
            <a:lvl6pPr marL="2153894" indent="0">
              <a:buNone/>
              <a:defRPr sz="800"/>
            </a:lvl6pPr>
            <a:lvl7pPr marL="2584673" indent="0">
              <a:buNone/>
              <a:defRPr sz="800"/>
            </a:lvl7pPr>
            <a:lvl8pPr marL="3015452" indent="0">
              <a:buNone/>
              <a:defRPr sz="800"/>
            </a:lvl8pPr>
            <a:lvl9pPr marL="344623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6FC504-B6E5-4B1F-A5FF-3660049F062D}" type="slidenum">
              <a:rPr lang="en-GB" altLang="de-DE"/>
              <a:pPr>
                <a:defRPr/>
              </a:pPr>
              <a:t>‹#›</a:t>
            </a:fld>
            <a:endParaRPr lang="en-GB" altLang="de-DE"/>
          </a:p>
        </p:txBody>
      </p:sp>
    </p:spTree>
    <p:extLst>
      <p:ext uri="{BB962C8B-B14F-4D97-AF65-F5344CB8AC3E}">
        <p14:creationId xmlns:p14="http://schemas.microsoft.com/office/powerpoint/2010/main" val="419146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850" y="21192654"/>
            <a:ext cx="25684163" cy="2501783"/>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8390850" y="2705740"/>
            <a:ext cx="25684163" cy="18165128"/>
          </a:xfrm>
        </p:spPr>
        <p:txBody>
          <a:bodyPr/>
          <a:lstStyle>
            <a:lvl1pPr marL="0" indent="0">
              <a:buNone/>
              <a:defRPr sz="2999"/>
            </a:lvl1pPr>
            <a:lvl2pPr marL="430779" indent="0">
              <a:buNone/>
              <a:defRPr sz="2599"/>
            </a:lvl2pPr>
            <a:lvl3pPr marL="861558" indent="0">
              <a:buNone/>
              <a:defRPr sz="2300"/>
            </a:lvl3pPr>
            <a:lvl4pPr marL="1292336" indent="0">
              <a:buNone/>
              <a:defRPr sz="1900"/>
            </a:lvl4pPr>
            <a:lvl5pPr marL="1723115" indent="0">
              <a:buNone/>
              <a:defRPr sz="1900"/>
            </a:lvl5pPr>
            <a:lvl6pPr marL="2153894" indent="0">
              <a:buNone/>
              <a:defRPr sz="1900"/>
            </a:lvl6pPr>
            <a:lvl7pPr marL="2584673" indent="0">
              <a:buNone/>
              <a:defRPr sz="1900"/>
            </a:lvl7pPr>
            <a:lvl8pPr marL="3015452" indent="0">
              <a:buNone/>
              <a:defRPr sz="1900"/>
            </a:lvl8pPr>
            <a:lvl9pPr marL="3446231" indent="0">
              <a:buNone/>
              <a:defRPr sz="1900"/>
            </a:lvl9pPr>
          </a:lstStyle>
          <a:p>
            <a:pPr lvl="0"/>
            <a:endParaRPr lang="en-US" noProof="0"/>
          </a:p>
        </p:txBody>
      </p:sp>
      <p:sp>
        <p:nvSpPr>
          <p:cNvPr id="4" name="Text Placeholder 3"/>
          <p:cNvSpPr>
            <a:spLocks noGrp="1"/>
          </p:cNvSpPr>
          <p:nvPr>
            <p:ph type="body" sz="half" idx="2"/>
          </p:nvPr>
        </p:nvSpPr>
        <p:spPr>
          <a:xfrm>
            <a:off x="8390850" y="23694439"/>
            <a:ext cx="25684163" cy="3553258"/>
          </a:xfrm>
        </p:spPr>
        <p:txBody>
          <a:bodyPr/>
          <a:lstStyle>
            <a:lvl1pPr marL="0" indent="0">
              <a:buNone/>
              <a:defRPr sz="1300"/>
            </a:lvl1pPr>
            <a:lvl2pPr marL="430779" indent="0">
              <a:buNone/>
              <a:defRPr sz="1100"/>
            </a:lvl2pPr>
            <a:lvl3pPr marL="861558" indent="0">
              <a:buNone/>
              <a:defRPr sz="900"/>
            </a:lvl3pPr>
            <a:lvl4pPr marL="1292336" indent="0">
              <a:buNone/>
              <a:defRPr sz="800"/>
            </a:lvl4pPr>
            <a:lvl5pPr marL="1723115" indent="0">
              <a:buNone/>
              <a:defRPr sz="800"/>
            </a:lvl5pPr>
            <a:lvl6pPr marL="2153894" indent="0">
              <a:buNone/>
              <a:defRPr sz="800"/>
            </a:lvl6pPr>
            <a:lvl7pPr marL="2584673" indent="0">
              <a:buNone/>
              <a:defRPr sz="800"/>
            </a:lvl7pPr>
            <a:lvl8pPr marL="3015452" indent="0">
              <a:buNone/>
              <a:defRPr sz="800"/>
            </a:lvl8pPr>
            <a:lvl9pPr marL="344623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AC9B3D-F359-4A67-BB27-7C89BF253C6E}" type="slidenum">
              <a:rPr lang="en-GB" altLang="de-DE"/>
              <a:pPr>
                <a:defRPr/>
              </a:pPr>
              <a:t>‹#›</a:t>
            </a:fld>
            <a:endParaRPr lang="en-GB" altLang="de-DE"/>
          </a:p>
        </p:txBody>
      </p:sp>
    </p:spTree>
    <p:extLst>
      <p:ext uri="{BB962C8B-B14F-4D97-AF65-F5344CB8AC3E}">
        <p14:creationId xmlns:p14="http://schemas.microsoft.com/office/powerpoint/2010/main" val="203065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9925" y="2690813"/>
            <a:ext cx="3638708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5210" tIns="202605" rIns="405210" bIns="202605"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209925" y="8745538"/>
            <a:ext cx="36387088" cy="181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5210" tIns="202605" rIns="405210" bIns="202605"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209925" y="27584400"/>
            <a:ext cx="8918575" cy="2017713"/>
          </a:xfrm>
          <a:prstGeom prst="rect">
            <a:avLst/>
          </a:prstGeom>
          <a:noFill/>
          <a:ln w="9525">
            <a:noFill/>
            <a:miter lim="800000"/>
            <a:headEnd/>
            <a:tailEnd/>
          </a:ln>
          <a:effectLst/>
        </p:spPr>
        <p:txBody>
          <a:bodyPr vert="horz" wrap="square" lIns="405210" tIns="202605" rIns="405210" bIns="202605" numCol="1" anchor="t" anchorCtr="0" compatLnSpc="1">
            <a:prstTxWarp prst="textNoShape">
              <a:avLst/>
            </a:prstTxWarp>
          </a:bodyPr>
          <a:lstStyle>
            <a:lvl1pPr eaLnBrk="1" hangingPunct="1">
              <a:defRPr sz="6199"/>
            </a:lvl1pPr>
          </a:lstStyle>
          <a:p>
            <a:pPr>
              <a:defRPr/>
            </a:pPr>
            <a:endParaRPr lang="en-US"/>
          </a:p>
        </p:txBody>
      </p:sp>
      <p:sp>
        <p:nvSpPr>
          <p:cNvPr id="1029" name="Rectangle 5"/>
          <p:cNvSpPr>
            <a:spLocks noGrp="1" noChangeArrowheads="1"/>
          </p:cNvSpPr>
          <p:nvPr>
            <p:ph type="ftr" sz="quarter" idx="3"/>
          </p:nvPr>
        </p:nvSpPr>
        <p:spPr bwMode="auto">
          <a:xfrm>
            <a:off x="14625638" y="27584400"/>
            <a:ext cx="13555662" cy="2017713"/>
          </a:xfrm>
          <a:prstGeom prst="rect">
            <a:avLst/>
          </a:prstGeom>
          <a:noFill/>
          <a:ln w="9525">
            <a:noFill/>
            <a:miter lim="800000"/>
            <a:headEnd/>
            <a:tailEnd/>
          </a:ln>
          <a:effectLst/>
        </p:spPr>
        <p:txBody>
          <a:bodyPr vert="horz" wrap="square" lIns="405210" tIns="202605" rIns="405210" bIns="202605" numCol="1" anchor="t" anchorCtr="0" compatLnSpc="1">
            <a:prstTxWarp prst="textNoShape">
              <a:avLst/>
            </a:prstTxWarp>
          </a:bodyPr>
          <a:lstStyle>
            <a:lvl1pPr algn="ctr" eaLnBrk="1" hangingPunct="1">
              <a:defRPr sz="6199"/>
            </a:lvl1pPr>
          </a:lstStyle>
          <a:p>
            <a:pPr>
              <a:defRPr/>
            </a:pPr>
            <a:endParaRPr lang="en-US"/>
          </a:p>
        </p:txBody>
      </p:sp>
      <p:sp>
        <p:nvSpPr>
          <p:cNvPr id="1030" name="Rectangle 6"/>
          <p:cNvSpPr>
            <a:spLocks noGrp="1" noChangeArrowheads="1"/>
          </p:cNvSpPr>
          <p:nvPr>
            <p:ph type="sldNum" sz="quarter" idx="4"/>
          </p:nvPr>
        </p:nvSpPr>
        <p:spPr bwMode="auto">
          <a:xfrm>
            <a:off x="30678438" y="27584400"/>
            <a:ext cx="8918575" cy="2017713"/>
          </a:xfrm>
          <a:prstGeom prst="rect">
            <a:avLst/>
          </a:prstGeom>
          <a:noFill/>
          <a:ln w="9525">
            <a:noFill/>
            <a:miter lim="800000"/>
            <a:headEnd/>
            <a:tailEnd/>
          </a:ln>
          <a:effectLst/>
        </p:spPr>
        <p:txBody>
          <a:bodyPr vert="horz" wrap="square" lIns="405210" tIns="202605" rIns="405210" bIns="202605" numCol="1" anchor="t" anchorCtr="0" compatLnSpc="1">
            <a:prstTxWarp prst="textNoShape">
              <a:avLst/>
            </a:prstTxWarp>
          </a:bodyPr>
          <a:lstStyle>
            <a:lvl1pPr algn="r" eaLnBrk="1" hangingPunct="1">
              <a:defRPr sz="6199"/>
            </a:lvl1pPr>
          </a:lstStyle>
          <a:p>
            <a:pPr>
              <a:defRPr/>
            </a:pPr>
            <a:fld id="{B39ACA94-0484-418B-B27E-73C61FA705A4}" type="slidenum">
              <a:rPr lang="en-GB" altLang="de-DE"/>
              <a:pPr>
                <a:defRPr/>
              </a:pPr>
              <a:t>‹#›</a:t>
            </a:fld>
            <a:endParaRPr lang="en-GB"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49713" rtl="0" eaLnBrk="0" fontAlgn="base" hangingPunct="0">
        <a:spcBef>
          <a:spcPct val="0"/>
        </a:spcBef>
        <a:spcAft>
          <a:spcPct val="0"/>
        </a:spcAft>
        <a:defRPr sz="19400">
          <a:solidFill>
            <a:schemeClr val="tx2"/>
          </a:solidFill>
          <a:latin typeface="+mj-lt"/>
          <a:ea typeface="+mj-ea"/>
          <a:cs typeface="+mj-cs"/>
        </a:defRPr>
      </a:lvl1pPr>
      <a:lvl2pPr algn="ctr" defTabSz="4049713" rtl="0" eaLnBrk="0" fontAlgn="base" hangingPunct="0">
        <a:spcBef>
          <a:spcPct val="0"/>
        </a:spcBef>
        <a:spcAft>
          <a:spcPct val="0"/>
        </a:spcAft>
        <a:defRPr sz="19400">
          <a:solidFill>
            <a:schemeClr val="tx2"/>
          </a:solidFill>
          <a:latin typeface="Times New Roman" pitchFamily="18" charset="0"/>
        </a:defRPr>
      </a:lvl2pPr>
      <a:lvl3pPr algn="ctr" defTabSz="4049713" rtl="0" eaLnBrk="0" fontAlgn="base" hangingPunct="0">
        <a:spcBef>
          <a:spcPct val="0"/>
        </a:spcBef>
        <a:spcAft>
          <a:spcPct val="0"/>
        </a:spcAft>
        <a:defRPr sz="19400">
          <a:solidFill>
            <a:schemeClr val="tx2"/>
          </a:solidFill>
          <a:latin typeface="Times New Roman" pitchFamily="18" charset="0"/>
        </a:defRPr>
      </a:lvl3pPr>
      <a:lvl4pPr algn="ctr" defTabSz="4049713" rtl="0" eaLnBrk="0" fontAlgn="base" hangingPunct="0">
        <a:spcBef>
          <a:spcPct val="0"/>
        </a:spcBef>
        <a:spcAft>
          <a:spcPct val="0"/>
        </a:spcAft>
        <a:defRPr sz="19400">
          <a:solidFill>
            <a:schemeClr val="tx2"/>
          </a:solidFill>
          <a:latin typeface="Times New Roman" pitchFamily="18" charset="0"/>
        </a:defRPr>
      </a:lvl4pPr>
      <a:lvl5pPr algn="ctr" defTabSz="4049713" rtl="0" eaLnBrk="0" fontAlgn="base" hangingPunct="0">
        <a:spcBef>
          <a:spcPct val="0"/>
        </a:spcBef>
        <a:spcAft>
          <a:spcPct val="0"/>
        </a:spcAft>
        <a:defRPr sz="19400">
          <a:solidFill>
            <a:schemeClr val="tx2"/>
          </a:solidFill>
          <a:latin typeface="Times New Roman" pitchFamily="18" charset="0"/>
        </a:defRPr>
      </a:lvl5pPr>
      <a:lvl6pPr marL="430779" algn="ctr" defTabSz="4052014" rtl="0" fontAlgn="base">
        <a:spcBef>
          <a:spcPct val="0"/>
        </a:spcBef>
        <a:spcAft>
          <a:spcPct val="0"/>
        </a:spcAft>
        <a:defRPr sz="19496">
          <a:solidFill>
            <a:schemeClr val="tx2"/>
          </a:solidFill>
          <a:latin typeface="Times New Roman" pitchFamily="18" charset="0"/>
        </a:defRPr>
      </a:lvl6pPr>
      <a:lvl7pPr marL="861558" algn="ctr" defTabSz="4052014" rtl="0" fontAlgn="base">
        <a:spcBef>
          <a:spcPct val="0"/>
        </a:spcBef>
        <a:spcAft>
          <a:spcPct val="0"/>
        </a:spcAft>
        <a:defRPr sz="19496">
          <a:solidFill>
            <a:schemeClr val="tx2"/>
          </a:solidFill>
          <a:latin typeface="Times New Roman" pitchFamily="18" charset="0"/>
        </a:defRPr>
      </a:lvl7pPr>
      <a:lvl8pPr marL="1292336" algn="ctr" defTabSz="4052014" rtl="0" fontAlgn="base">
        <a:spcBef>
          <a:spcPct val="0"/>
        </a:spcBef>
        <a:spcAft>
          <a:spcPct val="0"/>
        </a:spcAft>
        <a:defRPr sz="19496">
          <a:solidFill>
            <a:schemeClr val="tx2"/>
          </a:solidFill>
          <a:latin typeface="Times New Roman" pitchFamily="18" charset="0"/>
        </a:defRPr>
      </a:lvl8pPr>
      <a:lvl9pPr marL="1723115" algn="ctr" defTabSz="4052014" rtl="0" fontAlgn="base">
        <a:spcBef>
          <a:spcPct val="0"/>
        </a:spcBef>
        <a:spcAft>
          <a:spcPct val="0"/>
        </a:spcAft>
        <a:defRPr sz="19496">
          <a:solidFill>
            <a:schemeClr val="tx2"/>
          </a:solidFill>
          <a:latin typeface="Times New Roman" pitchFamily="18" charset="0"/>
        </a:defRPr>
      </a:lvl9pPr>
    </p:titleStyle>
    <p:bodyStyle>
      <a:lvl1pPr marL="1517650" indent="-1517650" algn="l" defTabSz="4049713" rtl="0" eaLnBrk="0" fontAlgn="base" hangingPunct="0">
        <a:spcBef>
          <a:spcPct val="20000"/>
        </a:spcBef>
        <a:spcAft>
          <a:spcPct val="0"/>
        </a:spcAft>
        <a:buChar char="•"/>
        <a:defRPr sz="14000">
          <a:solidFill>
            <a:schemeClr val="tx1"/>
          </a:solidFill>
          <a:latin typeface="+mn-lt"/>
          <a:ea typeface="+mn-ea"/>
          <a:cs typeface="+mn-cs"/>
        </a:defRPr>
      </a:lvl1pPr>
      <a:lvl2pPr marL="3290888" indent="-1265238" algn="l" defTabSz="4049713" rtl="0" eaLnBrk="0" fontAlgn="base" hangingPunct="0">
        <a:spcBef>
          <a:spcPct val="20000"/>
        </a:spcBef>
        <a:spcAft>
          <a:spcPct val="0"/>
        </a:spcAft>
        <a:buChar char="–"/>
        <a:defRPr sz="12300">
          <a:solidFill>
            <a:schemeClr val="tx1"/>
          </a:solidFill>
          <a:latin typeface="+mn-lt"/>
        </a:defRPr>
      </a:lvl2pPr>
      <a:lvl3pPr marL="5062538" indent="-1011238" algn="l" defTabSz="4049713" rtl="0" eaLnBrk="0" fontAlgn="base" hangingPunct="0">
        <a:spcBef>
          <a:spcPct val="20000"/>
        </a:spcBef>
        <a:spcAft>
          <a:spcPct val="0"/>
        </a:spcAft>
        <a:buChar char="•"/>
        <a:defRPr sz="10600">
          <a:solidFill>
            <a:schemeClr val="tx1"/>
          </a:solidFill>
          <a:latin typeface="+mn-lt"/>
        </a:defRPr>
      </a:lvl3pPr>
      <a:lvl4pPr marL="7088188" indent="-1011238" algn="l" defTabSz="4049713" rtl="0" eaLnBrk="0" fontAlgn="base" hangingPunct="0">
        <a:spcBef>
          <a:spcPct val="20000"/>
        </a:spcBef>
        <a:spcAft>
          <a:spcPct val="0"/>
        </a:spcAft>
        <a:buChar char="–"/>
        <a:defRPr sz="8800">
          <a:solidFill>
            <a:schemeClr val="tx1"/>
          </a:solidFill>
          <a:latin typeface="+mn-lt"/>
        </a:defRPr>
      </a:lvl4pPr>
      <a:lvl5pPr marL="9112250" indent="-1011238" algn="l" defTabSz="4049713" rtl="0" eaLnBrk="0" fontAlgn="base" hangingPunct="0">
        <a:spcBef>
          <a:spcPct val="20000"/>
        </a:spcBef>
        <a:spcAft>
          <a:spcPct val="0"/>
        </a:spcAft>
        <a:buChar char="»"/>
        <a:defRPr sz="8800">
          <a:solidFill>
            <a:schemeClr val="tx1"/>
          </a:solidFill>
          <a:latin typeface="+mn-lt"/>
        </a:defRPr>
      </a:lvl5pPr>
      <a:lvl6pPr marL="9545939" indent="-1012630" algn="l" defTabSz="4052014" rtl="0" fontAlgn="base">
        <a:spcBef>
          <a:spcPct val="20000"/>
        </a:spcBef>
        <a:spcAft>
          <a:spcPct val="0"/>
        </a:spcAft>
        <a:buChar char="»"/>
        <a:defRPr sz="8898">
          <a:solidFill>
            <a:schemeClr val="tx1"/>
          </a:solidFill>
          <a:latin typeface="+mn-lt"/>
        </a:defRPr>
      </a:lvl6pPr>
      <a:lvl7pPr marL="9976717" indent="-1012630" algn="l" defTabSz="4052014" rtl="0" fontAlgn="base">
        <a:spcBef>
          <a:spcPct val="20000"/>
        </a:spcBef>
        <a:spcAft>
          <a:spcPct val="0"/>
        </a:spcAft>
        <a:buChar char="»"/>
        <a:defRPr sz="8898">
          <a:solidFill>
            <a:schemeClr val="tx1"/>
          </a:solidFill>
          <a:latin typeface="+mn-lt"/>
        </a:defRPr>
      </a:lvl7pPr>
      <a:lvl8pPr marL="10407497" indent="-1012630" algn="l" defTabSz="4052014" rtl="0" fontAlgn="base">
        <a:spcBef>
          <a:spcPct val="20000"/>
        </a:spcBef>
        <a:spcAft>
          <a:spcPct val="0"/>
        </a:spcAft>
        <a:buChar char="»"/>
        <a:defRPr sz="8898">
          <a:solidFill>
            <a:schemeClr val="tx1"/>
          </a:solidFill>
          <a:latin typeface="+mn-lt"/>
        </a:defRPr>
      </a:lvl8pPr>
      <a:lvl9pPr marL="10838276" indent="-1012630" algn="l" defTabSz="4052014" rtl="0" fontAlgn="base">
        <a:spcBef>
          <a:spcPct val="20000"/>
        </a:spcBef>
        <a:spcAft>
          <a:spcPct val="0"/>
        </a:spcAft>
        <a:buChar char="»"/>
        <a:defRPr sz="8898">
          <a:solidFill>
            <a:schemeClr val="tx1"/>
          </a:solidFill>
          <a:latin typeface="+mn-lt"/>
        </a:defRPr>
      </a:lvl9pPr>
    </p:bodyStyle>
    <p:otherStyle>
      <a:defPPr>
        <a:defRPr lang="en-US"/>
      </a:defPPr>
      <a:lvl1pPr marL="0" algn="l" defTabSz="861558" rtl="0" eaLnBrk="1" latinLnBrk="0" hangingPunct="1">
        <a:defRPr sz="1700" kern="1200">
          <a:solidFill>
            <a:schemeClr val="tx1"/>
          </a:solidFill>
          <a:latin typeface="+mn-lt"/>
          <a:ea typeface="+mn-ea"/>
          <a:cs typeface="+mn-cs"/>
        </a:defRPr>
      </a:lvl1pPr>
      <a:lvl2pPr marL="430779" algn="l" defTabSz="861558" rtl="0" eaLnBrk="1" latinLnBrk="0" hangingPunct="1">
        <a:defRPr sz="1700" kern="1200">
          <a:solidFill>
            <a:schemeClr val="tx1"/>
          </a:solidFill>
          <a:latin typeface="+mn-lt"/>
          <a:ea typeface="+mn-ea"/>
          <a:cs typeface="+mn-cs"/>
        </a:defRPr>
      </a:lvl2pPr>
      <a:lvl3pPr marL="861558" algn="l" defTabSz="861558" rtl="0" eaLnBrk="1" latinLnBrk="0" hangingPunct="1">
        <a:defRPr sz="1700" kern="1200">
          <a:solidFill>
            <a:schemeClr val="tx1"/>
          </a:solidFill>
          <a:latin typeface="+mn-lt"/>
          <a:ea typeface="+mn-ea"/>
          <a:cs typeface="+mn-cs"/>
        </a:defRPr>
      </a:lvl3pPr>
      <a:lvl4pPr marL="1292336" algn="l" defTabSz="861558" rtl="0" eaLnBrk="1" latinLnBrk="0" hangingPunct="1">
        <a:defRPr sz="1700" kern="1200">
          <a:solidFill>
            <a:schemeClr val="tx1"/>
          </a:solidFill>
          <a:latin typeface="+mn-lt"/>
          <a:ea typeface="+mn-ea"/>
          <a:cs typeface="+mn-cs"/>
        </a:defRPr>
      </a:lvl4pPr>
      <a:lvl5pPr marL="1723115" algn="l" defTabSz="861558" rtl="0" eaLnBrk="1" latinLnBrk="0" hangingPunct="1">
        <a:defRPr sz="1700" kern="1200">
          <a:solidFill>
            <a:schemeClr val="tx1"/>
          </a:solidFill>
          <a:latin typeface="+mn-lt"/>
          <a:ea typeface="+mn-ea"/>
          <a:cs typeface="+mn-cs"/>
        </a:defRPr>
      </a:lvl5pPr>
      <a:lvl6pPr marL="2153894" algn="l" defTabSz="861558" rtl="0" eaLnBrk="1" latinLnBrk="0" hangingPunct="1">
        <a:defRPr sz="1700" kern="1200">
          <a:solidFill>
            <a:schemeClr val="tx1"/>
          </a:solidFill>
          <a:latin typeface="+mn-lt"/>
          <a:ea typeface="+mn-ea"/>
          <a:cs typeface="+mn-cs"/>
        </a:defRPr>
      </a:lvl6pPr>
      <a:lvl7pPr marL="2584673" algn="l" defTabSz="861558" rtl="0" eaLnBrk="1" latinLnBrk="0" hangingPunct="1">
        <a:defRPr sz="1700" kern="1200">
          <a:solidFill>
            <a:schemeClr val="tx1"/>
          </a:solidFill>
          <a:latin typeface="+mn-lt"/>
          <a:ea typeface="+mn-ea"/>
          <a:cs typeface="+mn-cs"/>
        </a:defRPr>
      </a:lvl7pPr>
      <a:lvl8pPr marL="3015452" algn="l" defTabSz="861558" rtl="0" eaLnBrk="1" latinLnBrk="0" hangingPunct="1">
        <a:defRPr sz="1700" kern="1200">
          <a:solidFill>
            <a:schemeClr val="tx1"/>
          </a:solidFill>
          <a:latin typeface="+mn-lt"/>
          <a:ea typeface="+mn-ea"/>
          <a:cs typeface="+mn-cs"/>
        </a:defRPr>
      </a:lvl8pPr>
      <a:lvl9pPr marL="3446231" algn="l" defTabSz="86155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2"/>
          <p:cNvSpPr>
            <a:spLocks noChangeArrowheads="1"/>
          </p:cNvSpPr>
          <p:nvPr/>
        </p:nvSpPr>
        <p:spPr bwMode="auto">
          <a:xfrm>
            <a:off x="0" y="667280"/>
            <a:ext cx="42552661" cy="29607933"/>
          </a:xfrm>
          <a:prstGeom prst="rect">
            <a:avLst/>
          </a:prstGeom>
          <a:solidFill>
            <a:schemeClr val="bg1"/>
          </a:solidFill>
          <a:ln w="6350">
            <a:noFill/>
            <a:miter lim="800000"/>
            <a:headEnd/>
            <a:tailEnd/>
          </a:ln>
        </p:spPr>
        <p:txBody>
          <a:bodyPr wrap="none" lIns="86160" tIns="43080" rIns="86160" bIns="43080" anchor="ctr"/>
          <a:lstStyle>
            <a:lvl1pPr>
              <a:spcBef>
                <a:spcPct val="20000"/>
              </a:spcBef>
              <a:buChar char="•"/>
              <a:defRPr sz="14000">
                <a:solidFill>
                  <a:schemeClr val="tx1"/>
                </a:solidFill>
                <a:latin typeface="Times New Roman" panose="02020603050405020304" pitchFamily="18" charset="0"/>
              </a:defRPr>
            </a:lvl1pPr>
            <a:lvl2pPr marL="742950" indent="-285750">
              <a:spcBef>
                <a:spcPct val="20000"/>
              </a:spcBef>
              <a:buChar char="–"/>
              <a:defRPr sz="12300">
                <a:solidFill>
                  <a:schemeClr val="tx1"/>
                </a:solidFill>
                <a:latin typeface="Times New Roman" panose="02020603050405020304" pitchFamily="18" charset="0"/>
              </a:defRPr>
            </a:lvl2pPr>
            <a:lvl3pPr marL="1143000" indent="-228600">
              <a:spcBef>
                <a:spcPct val="20000"/>
              </a:spcBef>
              <a:buChar char="•"/>
              <a:defRPr sz="10600">
                <a:solidFill>
                  <a:schemeClr val="tx1"/>
                </a:solidFill>
                <a:latin typeface="Times New Roman" panose="02020603050405020304" pitchFamily="18" charset="0"/>
              </a:defRPr>
            </a:lvl3pPr>
            <a:lvl4pPr marL="1600200" indent="-228600">
              <a:spcBef>
                <a:spcPct val="20000"/>
              </a:spcBef>
              <a:buChar char="–"/>
              <a:defRPr sz="8800">
                <a:solidFill>
                  <a:schemeClr val="tx1"/>
                </a:solidFill>
                <a:latin typeface="Times New Roman" panose="02020603050405020304" pitchFamily="18" charset="0"/>
              </a:defRPr>
            </a:lvl4pPr>
            <a:lvl5pPr marL="2057400" indent="-228600">
              <a:spcBef>
                <a:spcPct val="20000"/>
              </a:spcBef>
              <a:buChar char="»"/>
              <a:defRPr sz="8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8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09" name="Rectangle 3"/>
          <p:cNvSpPr>
            <a:spLocks noChangeArrowheads="1"/>
          </p:cNvSpPr>
          <p:nvPr/>
        </p:nvSpPr>
        <p:spPr bwMode="auto">
          <a:xfrm>
            <a:off x="0" y="1"/>
            <a:ext cx="42806938" cy="30275212"/>
          </a:xfrm>
          <a:prstGeom prst="rect">
            <a:avLst/>
          </a:prstGeom>
          <a:solidFill>
            <a:srgbClr val="31B5CC"/>
          </a:solidFill>
          <a:ln w="9525">
            <a:noFill/>
            <a:miter lim="800000"/>
            <a:headEnd/>
            <a:tailEnd/>
          </a:ln>
        </p:spPr>
        <p:txBody>
          <a:bodyPr wrap="none" lIns="86160" tIns="43080" rIns="86160" bIns="43080" anchor="ctr"/>
          <a:lstStyle>
            <a:lvl1pPr>
              <a:spcBef>
                <a:spcPct val="20000"/>
              </a:spcBef>
              <a:buChar char="•"/>
              <a:defRPr sz="14000">
                <a:solidFill>
                  <a:schemeClr val="tx1"/>
                </a:solidFill>
                <a:latin typeface="Times New Roman" panose="02020603050405020304" pitchFamily="18" charset="0"/>
              </a:defRPr>
            </a:lvl1pPr>
            <a:lvl2pPr marL="742950" indent="-285750">
              <a:spcBef>
                <a:spcPct val="20000"/>
              </a:spcBef>
              <a:buChar char="–"/>
              <a:defRPr sz="12300">
                <a:solidFill>
                  <a:schemeClr val="tx1"/>
                </a:solidFill>
                <a:latin typeface="Times New Roman" panose="02020603050405020304" pitchFamily="18" charset="0"/>
              </a:defRPr>
            </a:lvl2pPr>
            <a:lvl3pPr marL="1143000" indent="-228600">
              <a:spcBef>
                <a:spcPct val="20000"/>
              </a:spcBef>
              <a:buChar char="•"/>
              <a:defRPr sz="10600">
                <a:solidFill>
                  <a:schemeClr val="tx1"/>
                </a:solidFill>
                <a:latin typeface="Times New Roman" panose="02020603050405020304" pitchFamily="18" charset="0"/>
              </a:defRPr>
            </a:lvl3pPr>
            <a:lvl4pPr marL="1600200" indent="-228600">
              <a:spcBef>
                <a:spcPct val="20000"/>
              </a:spcBef>
              <a:buChar char="–"/>
              <a:defRPr sz="8800">
                <a:solidFill>
                  <a:schemeClr val="tx1"/>
                </a:solidFill>
                <a:latin typeface="Times New Roman" panose="02020603050405020304" pitchFamily="18" charset="0"/>
              </a:defRPr>
            </a:lvl4pPr>
            <a:lvl5pPr marL="2057400" indent="-228600">
              <a:spcBef>
                <a:spcPct val="20000"/>
              </a:spcBef>
              <a:buChar char="»"/>
              <a:defRPr sz="8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8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56" name="Text Box 8"/>
          <p:cNvSpPr txBox="1">
            <a:spLocks noChangeArrowheads="1"/>
          </p:cNvSpPr>
          <p:nvPr/>
        </p:nvSpPr>
        <p:spPr bwMode="auto">
          <a:xfrm>
            <a:off x="599650" y="681406"/>
            <a:ext cx="39161687" cy="149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0" tIns="43080" rIns="86160" bIns="43080"/>
          <a:lstStyle>
            <a:lvl1pPr eaLnBrk="0" hangingPunct="0">
              <a:spcBef>
                <a:spcPct val="20000"/>
              </a:spcBef>
              <a:buChar char="•"/>
              <a:defRPr sz="14100">
                <a:solidFill>
                  <a:schemeClr val="tx1"/>
                </a:solidFill>
                <a:latin typeface="Times New Roman" panose="02020603050405020304" pitchFamily="18" charset="0"/>
              </a:defRPr>
            </a:lvl1pPr>
            <a:lvl2pPr marL="742950" indent="-285750" eaLnBrk="0" hangingPunct="0">
              <a:spcBef>
                <a:spcPct val="20000"/>
              </a:spcBef>
              <a:buChar char="–"/>
              <a:defRPr sz="12400">
                <a:solidFill>
                  <a:schemeClr val="tx1"/>
                </a:solidFill>
                <a:latin typeface="Times New Roman" panose="02020603050405020304" pitchFamily="18" charset="0"/>
              </a:defRPr>
            </a:lvl2pPr>
            <a:lvl3pPr marL="1143000" indent="-228600" eaLnBrk="0" hangingPunct="0">
              <a:spcBef>
                <a:spcPct val="20000"/>
              </a:spcBef>
              <a:buChar char="•"/>
              <a:defRPr sz="10700">
                <a:solidFill>
                  <a:schemeClr val="tx1"/>
                </a:solidFill>
                <a:latin typeface="Times New Roman" panose="02020603050405020304" pitchFamily="18" charset="0"/>
              </a:defRPr>
            </a:lvl3pPr>
            <a:lvl4pPr marL="1600200" indent="-228600" eaLnBrk="0" hangingPunct="0">
              <a:spcBef>
                <a:spcPct val="20000"/>
              </a:spcBef>
              <a:buChar char="–"/>
              <a:defRPr sz="8900">
                <a:solidFill>
                  <a:schemeClr val="tx1"/>
                </a:solidFill>
                <a:latin typeface="Times New Roman" panose="02020603050405020304" pitchFamily="18" charset="0"/>
              </a:defRPr>
            </a:lvl4pPr>
            <a:lvl5pPr marL="2057400" indent="-228600" eaLnBrk="0" hangingPunct="0">
              <a:spcBef>
                <a:spcPct val="20000"/>
              </a:spcBef>
              <a:buChar char="»"/>
              <a:defRPr sz="8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defRPr>
            </a:lvl9pPr>
          </a:lstStyle>
          <a:p>
            <a:pPr eaLnBrk="1" hangingPunct="1">
              <a:spcBef>
                <a:spcPct val="0"/>
              </a:spcBef>
              <a:buFontTx/>
              <a:buNone/>
              <a:defRPr/>
            </a:pP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The NOMAD Center of Excellence (</a:t>
            </a:r>
            <a:r>
              <a:rPr lang="en-US" altLang="en-US" sz="7200" b="1" dirty="0" err="1"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CoE</a:t>
            </a: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b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Tackling </a:t>
            </a:r>
            <a:r>
              <a:rPr lang="en-US" altLang="en-US" sz="7200" b="1"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Exascale</a:t>
            </a:r>
            <a:r>
              <a:rPr lang="en-US" altLang="en-US" sz="7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Computing and Extreme-Scale Data </a:t>
            </a: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altLang="en-US" sz="7199"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endParaRPr lang="en-US" altLang="en-US" sz="7199"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9" name="Text Box 5"/>
          <p:cNvSpPr txBox="1">
            <a:spLocks noChangeArrowheads="1"/>
          </p:cNvSpPr>
          <p:nvPr/>
        </p:nvSpPr>
        <p:spPr bwMode="auto">
          <a:xfrm>
            <a:off x="601702" y="3080828"/>
            <a:ext cx="18195776" cy="1934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86160" tIns="43080" rIns="86160" bIns="43080"/>
          <a:lstStyle>
            <a:lvl1pPr eaLnBrk="0" hangingPunct="0">
              <a:spcBef>
                <a:spcPct val="20000"/>
              </a:spcBef>
              <a:buChar char="•"/>
              <a:defRPr sz="14100">
                <a:solidFill>
                  <a:schemeClr val="tx1"/>
                </a:solidFill>
                <a:latin typeface="Times New Roman" panose="02020603050405020304" pitchFamily="18" charset="0"/>
              </a:defRPr>
            </a:lvl1pPr>
            <a:lvl2pPr marL="742950" indent="-285750" eaLnBrk="0" hangingPunct="0">
              <a:spcBef>
                <a:spcPct val="20000"/>
              </a:spcBef>
              <a:buChar char="–"/>
              <a:defRPr sz="12400">
                <a:solidFill>
                  <a:schemeClr val="tx1"/>
                </a:solidFill>
                <a:latin typeface="Times New Roman" panose="02020603050405020304" pitchFamily="18" charset="0"/>
              </a:defRPr>
            </a:lvl2pPr>
            <a:lvl3pPr marL="1143000" indent="-228600" eaLnBrk="0" hangingPunct="0">
              <a:spcBef>
                <a:spcPct val="20000"/>
              </a:spcBef>
              <a:buChar char="•"/>
              <a:defRPr sz="10700">
                <a:solidFill>
                  <a:schemeClr val="tx1"/>
                </a:solidFill>
                <a:latin typeface="Times New Roman" panose="02020603050405020304" pitchFamily="18" charset="0"/>
              </a:defRPr>
            </a:lvl3pPr>
            <a:lvl4pPr marL="1600200" indent="-228600" eaLnBrk="0" hangingPunct="0">
              <a:spcBef>
                <a:spcPct val="20000"/>
              </a:spcBef>
              <a:buChar char="–"/>
              <a:defRPr sz="8900">
                <a:solidFill>
                  <a:schemeClr val="tx1"/>
                </a:solidFill>
                <a:latin typeface="Times New Roman" panose="02020603050405020304" pitchFamily="18" charset="0"/>
              </a:defRPr>
            </a:lvl4pPr>
            <a:lvl5pPr marL="2057400" indent="-228600" eaLnBrk="0" hangingPunct="0">
              <a:spcBef>
                <a:spcPct val="20000"/>
              </a:spcBef>
              <a:buChar char="»"/>
              <a:defRPr sz="8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defRPr>
            </a:lvl9pPr>
          </a:lstStyle>
          <a:p>
            <a:pPr eaLnBrk="1" hangingPunct="1">
              <a:spcBef>
                <a:spcPct val="0"/>
              </a:spcBef>
              <a:buFontTx/>
              <a:buNone/>
              <a:defRPr/>
            </a:pPr>
            <a:r>
              <a:rPr lang="en-US" altLang="en-US" sz="3599"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NOMAD Team</a:t>
            </a:r>
            <a:r>
              <a:rPr lang="en-US" altLang="en-US" sz="3599" baseline="30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altLang="en-US" sz="4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altLang="en-US" sz="3599" baseline="30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Bef>
                <a:spcPct val="0"/>
              </a:spcBef>
              <a:buFontTx/>
              <a:buNone/>
              <a:defRPr/>
            </a:pPr>
            <a:endParaRPr lang="en-US" altLang="en-US" sz="3599"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TextBox 98"/>
          <p:cNvSpPr txBox="1"/>
          <p:nvPr/>
        </p:nvSpPr>
        <p:spPr>
          <a:xfrm>
            <a:off x="39693501" y="2437140"/>
            <a:ext cx="2815194" cy="1200329"/>
          </a:xfrm>
          <a:prstGeom prst="rect">
            <a:avLst/>
          </a:prstGeom>
          <a:noFill/>
        </p:spPr>
        <p:txBody>
          <a:bodyPr wrap="none" rtlCol="0">
            <a:spAutoFit/>
          </a:bodyPr>
          <a:lstStyle/>
          <a:p>
            <a:r>
              <a:rPr lang="en-US" sz="72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Part 1</a:t>
            </a:r>
            <a:endParaRPr lang="en-US" sz="7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00" name="Picture 99"/>
          <p:cNvPicPr>
            <a:picLocks noChangeAspect="1"/>
          </p:cNvPicPr>
          <p:nvPr/>
        </p:nvPicPr>
        <p:blipFill rotWithShape="1">
          <a:blip r:embed="rId3"/>
          <a:srcRect l="9335" r="9477"/>
          <a:stretch/>
        </p:blipFill>
        <p:spPr>
          <a:xfrm>
            <a:off x="30857542" y="173742"/>
            <a:ext cx="5597902" cy="3430024"/>
          </a:xfrm>
          <a:prstGeom prst="rect">
            <a:avLst/>
          </a:prstGeom>
        </p:spPr>
      </p:pic>
      <p:grpSp>
        <p:nvGrpSpPr>
          <p:cNvPr id="5" name="Group 4"/>
          <p:cNvGrpSpPr/>
          <p:nvPr/>
        </p:nvGrpSpPr>
        <p:grpSpPr>
          <a:xfrm>
            <a:off x="327913" y="4389143"/>
            <a:ext cx="13486567" cy="25388276"/>
            <a:chOff x="340340" y="4624438"/>
            <a:chExt cx="13486567" cy="25388276"/>
          </a:xfrm>
        </p:grpSpPr>
        <p:pic>
          <p:nvPicPr>
            <p:cNvPr id="9" name="Picture 8"/>
            <p:cNvPicPr>
              <a:picLocks noChangeAspect="1"/>
            </p:cNvPicPr>
            <p:nvPr/>
          </p:nvPicPr>
          <p:blipFill>
            <a:blip r:embed="rId4"/>
            <a:stretch>
              <a:fillRect/>
            </a:stretch>
          </p:blipFill>
          <p:spPr>
            <a:xfrm>
              <a:off x="340340" y="4624438"/>
              <a:ext cx="13383451" cy="25388276"/>
            </a:xfrm>
            <a:prstGeom prst="rect">
              <a:avLst/>
            </a:prstGeom>
          </p:spPr>
        </p:pic>
        <p:sp>
          <p:nvSpPr>
            <p:cNvPr id="28" name="Text Box 10"/>
            <p:cNvSpPr txBox="1">
              <a:spLocks noChangeArrowheads="1"/>
            </p:cNvSpPr>
            <p:nvPr/>
          </p:nvSpPr>
          <p:spPr bwMode="auto">
            <a:xfrm>
              <a:off x="1284477" y="4984478"/>
              <a:ext cx="12362175" cy="15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0" tIns="43080" rIns="86160" bIns="43080"/>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9" name="TextBox 68"/>
            <p:cNvSpPr txBox="1"/>
            <p:nvPr/>
          </p:nvSpPr>
          <p:spPr>
            <a:xfrm>
              <a:off x="340340" y="13841108"/>
              <a:ext cx="13486567" cy="15747901"/>
            </a:xfrm>
            <a:prstGeom prst="rect">
              <a:avLst/>
            </a:prstGeom>
            <a:noFill/>
          </p:spPr>
          <p:txBody>
            <a:bodyPr wrap="square" rtlCol="0">
              <a:spAutoFit/>
            </a:bodyPr>
            <a:lstStyle/>
            <a:p>
              <a:pPr algn="ctr">
                <a:spcAft>
                  <a:spcPts val="1800"/>
                </a:spcAft>
              </a:pPr>
              <a:r>
                <a:rPr lang="en-US" altLang="en-US" sz="4400" b="1"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Structure of the NOMAD CoE</a:t>
              </a:r>
            </a:p>
            <a:p>
              <a:pPr indent="358775">
                <a:spcAft>
                  <a:spcPts val="18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In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NOMAD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CoE we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prepare for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next HPC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generation</a:t>
              </a:r>
              <a:r>
                <a:rPr lang="en-US" altLang="en-US" sz="3000" dirty="0" smtClean="0">
                  <a:latin typeface="Open Sans Light" panose="020B0306030504020204" pitchFamily="34" charset="0"/>
                  <a:ea typeface="Open Sans Light" panose="020B0306030504020204" pitchFamily="34" charset="0"/>
                  <a:cs typeface="Open Sans Light" panose="020B0306030504020204" pitchFamily="34" charset="0"/>
                </a:rPr>
                <a:t> by</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822960" indent="-457200">
                <a:spcAft>
                  <a:spcPts val="800"/>
                </a:spcAft>
                <a:buBlip>
                  <a:blip r:embed="rId5"/>
                </a:buBlip>
              </a:pPr>
              <a:r>
                <a:rPr lang="en-US" altLang="en-US" sz="3000" dirty="0" smtClean="0">
                  <a:latin typeface="Open Sans Light" panose="020B0306030504020204" pitchFamily="34" charset="0"/>
                  <a:ea typeface="Open Sans Light" panose="020B0306030504020204" pitchFamily="34" charset="0"/>
                  <a:cs typeface="Open Sans Light" panose="020B0306030504020204" pitchFamily="34" charset="0"/>
                </a:rPr>
                <a:t>advancing </a:t>
              </a:r>
              <a:r>
                <a:rPr lang="en-US" altLang="en-US" sz="3000" i="1" dirty="0" smtClean="0">
                  <a:latin typeface="Open Sans Light" panose="020B0306030504020204" pitchFamily="34" charset="0"/>
                  <a:ea typeface="Open Sans Light" panose="020B0306030504020204" pitchFamily="34" charset="0"/>
                  <a:cs typeface="Open Sans Light" panose="020B0306030504020204" pitchFamily="34" charset="0"/>
                </a:rPr>
                <a:t>ab initio </a:t>
              </a:r>
              <a:r>
                <a:rPr lang="en-US" altLang="en-US" sz="3000" dirty="0" smtClean="0">
                  <a:latin typeface="Open Sans Light" panose="020B0306030504020204" pitchFamily="34" charset="0"/>
                  <a:ea typeface="Open Sans Light" panose="020B0306030504020204" pitchFamily="34" charset="0"/>
                  <a:cs typeface="Open Sans Light" panose="020B0306030504020204" pitchFamily="34" charset="0"/>
                </a:rPr>
                <a:t>computational materials science for entire code families, e.g. pseudopotential and all-electron methods (</a:t>
              </a:r>
              <a:r>
                <a:rPr lang="en-US" altLang="en-US" sz="3000" b="1" dirty="0" smtClean="0">
                  <a:latin typeface="Open Sans Light" panose="020B0306030504020204" pitchFamily="34" charset="0"/>
                  <a:ea typeface="Open Sans Light" panose="020B0306030504020204" pitchFamily="34" charset="0"/>
                  <a:cs typeface="Open Sans Light" panose="020B0306030504020204" pitchFamily="34" charset="0"/>
                </a:rPr>
                <a:t>work packages (WPs) 1-3</a:t>
              </a:r>
              <a:r>
                <a:rPr lang="en-US" altLang="en-US" sz="30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marL="822960" indent="-457200">
                <a:spcAft>
                  <a:spcPts val="800"/>
                </a:spcAft>
                <a:buBlip>
                  <a:blip r:embed="rId5"/>
                </a:buBlip>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developing exascale workflows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for high-throughput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studies (</a:t>
              </a:r>
              <a:r>
                <a:rPr lang="en-US" sz="3000" b="1" dirty="0" smtClean="0">
                  <a:latin typeface="Open Sans Light" panose="020B0306030504020204" pitchFamily="34" charset="0"/>
                  <a:ea typeface="Open Sans Light" panose="020B0306030504020204" pitchFamily="34" charset="0"/>
                  <a:cs typeface="Open Sans Light" panose="020B0306030504020204" pitchFamily="34" charset="0"/>
                </a:rPr>
                <a:t>WP 4 and 5</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marL="822960" indent="-457200">
                <a:spcAft>
                  <a:spcPts val="800"/>
                </a:spcAft>
                <a:buBlip>
                  <a:blip r:embed="rId5"/>
                </a:buBlip>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developing AI tools to near real-time performance (</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WP 6</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t>
              </a:r>
            </a:p>
            <a:p>
              <a:pPr marL="822960" indent="-457200">
                <a:spcAft>
                  <a:spcPts val="800"/>
                </a:spcAft>
                <a:buBlip>
                  <a:blip r:embed="rId5"/>
                </a:buBlip>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developing a data infrastructure (</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WP 7</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to support WP 1-6,</a:t>
              </a:r>
            </a:p>
            <a:p>
              <a:pPr marL="822960" indent="-457200">
                <a:spcAft>
                  <a:spcPts val="800"/>
                </a:spcAft>
                <a:buBlip>
                  <a:blip r:embed="rId5"/>
                </a:buBlip>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co-designing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soft-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hardware developments to achieve optimum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performance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WP 8</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marL="822960" indent="-457200">
                <a:spcAft>
                  <a:spcPts val="800"/>
                </a:spcAft>
                <a:buBlip>
                  <a:blip r:embed="rId5"/>
                </a:buBlip>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testing and demonstrating our developments by two use cases, addressing urgent challenges for energy and environment needs (e.g. photocatalytic water splitting and waste-heat recovery, </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WP 9</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t>
              </a:r>
              <a:r>
                <a:rPr lang="en-US" altLang="en-US" sz="3000" b="1" dirty="0">
                  <a:latin typeface="Open Sans Light" panose="020B0306030504020204"/>
                  <a:ea typeface="Open Sans Light" panose="020B0306030504020204" pitchFamily="34" charset="0"/>
                  <a:cs typeface="Open Sans Light" panose="020B0306030504020204" pitchFamily="34" charset="0"/>
                </a:rPr>
                <a:t> </a:t>
              </a:r>
              <a:endParaRPr lang="en-US" altLang="en-US" sz="3000" b="1" dirty="0" smtClean="0">
                <a:latin typeface="Open Sans Light" panose="020B0306030504020204"/>
                <a:ea typeface="Open Sans Light" panose="020B0306030504020204" pitchFamily="34" charset="0"/>
                <a:cs typeface="Open Sans Light" panose="020B0306030504020204" pitchFamily="34" charset="0"/>
              </a:endParaRPr>
            </a:p>
            <a:p>
              <a:pPr marL="822960" indent="-457200">
                <a:spcAft>
                  <a:spcPts val="800"/>
                </a:spcAft>
                <a:buBlip>
                  <a:blip r:embed="rId5"/>
                </a:buBlip>
              </a:pPr>
              <a:r>
                <a:rPr lang="en-US" altLang="en-US" sz="3000" b="1" dirty="0" smtClean="0">
                  <a:latin typeface="Open Sans Light" panose="020B0306030504020204"/>
                  <a:ea typeface="Open Sans Light" panose="020B0306030504020204" pitchFamily="34" charset="0"/>
                  <a:cs typeface="Open Sans Light" panose="020B0306030504020204" pitchFamily="34" charset="0"/>
                </a:rPr>
                <a:t>WP </a:t>
              </a:r>
              <a:r>
                <a:rPr lang="en-US" altLang="en-US" sz="3000" b="1" dirty="0">
                  <a:latin typeface="Open Sans Light" panose="020B0306030504020204"/>
                  <a:ea typeface="Open Sans Light" panose="020B0306030504020204" pitchFamily="34" charset="0"/>
                  <a:cs typeface="Open Sans Light" panose="020B0306030504020204" pitchFamily="34" charset="0"/>
                </a:rPr>
                <a:t>10 </a:t>
              </a:r>
              <a:r>
                <a:rPr lang="en-US" altLang="en-US" sz="3000" dirty="0">
                  <a:latin typeface="Open Sans Light" panose="020B0306030504020204"/>
                  <a:ea typeface="Open Sans Light" panose="020B0306030504020204" pitchFamily="34" charset="0"/>
                  <a:cs typeface="Open Sans Light" panose="020B0306030504020204" pitchFamily="34" charset="0"/>
                </a:rPr>
                <a:t>ensures that our the developments benefit industry and society. </a:t>
              </a:r>
            </a:p>
            <a:p>
              <a:pPr marL="822960" indent="-457200">
                <a:spcAft>
                  <a:spcPts val="800"/>
                </a:spcAft>
                <a:buBlip>
                  <a:blip r:embed="rId5"/>
                </a:buBlip>
              </a:pPr>
              <a:r>
                <a:rPr lang="en-US" altLang="en-US" sz="3000" b="1" dirty="0">
                  <a:latin typeface="Open Sans Light" panose="020B0306030504020204"/>
                  <a:ea typeface="Open Sans Light" panose="020B0306030504020204" pitchFamily="34" charset="0"/>
                  <a:cs typeface="Open Sans Light" panose="020B0306030504020204" pitchFamily="34" charset="0"/>
                </a:rPr>
                <a:t>WP11</a:t>
              </a:r>
              <a:r>
                <a:rPr lang="en-US" altLang="en-US" sz="3000" dirty="0">
                  <a:latin typeface="Open Sans Light" panose="020B0306030504020204"/>
                  <a:ea typeface="Open Sans Light" panose="020B0306030504020204" pitchFamily="34" charset="0"/>
                  <a:cs typeface="Open Sans Light" panose="020B0306030504020204" pitchFamily="34" charset="0"/>
                </a:rPr>
                <a:t> focuses on the dissemination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of our concepts, results and software to </a:t>
              </a:r>
              <a:r>
                <a:rPr lang="en-US" altLang="en-US" sz="3000" dirty="0">
                  <a:latin typeface="Open Sans Light" panose="020B0306030504020204"/>
                  <a:ea typeface="Open Sans Light" panose="020B0306030504020204" pitchFamily="34" charset="0"/>
                  <a:cs typeface="Open Sans Light" panose="020B0306030504020204" pitchFamily="34" charset="0"/>
                </a:rPr>
                <a:t>academia, industry and society. </a:t>
              </a:r>
            </a:p>
            <a:p>
              <a:pPr marL="822960" indent="-457200">
                <a:spcAft>
                  <a:spcPts val="0"/>
                </a:spcAft>
                <a:buBlip>
                  <a:blip r:embed="rId5"/>
                </a:buBlip>
              </a:pPr>
              <a:r>
                <a:rPr lang="en-US" altLang="en-US" sz="3000" dirty="0">
                  <a:latin typeface="Open Sans Light" panose="020B0306030504020204"/>
                  <a:ea typeface="Open Sans Light" panose="020B0306030504020204" pitchFamily="34" charset="0"/>
                  <a:cs typeface="Open Sans Light" panose="020B0306030504020204" pitchFamily="34" charset="0"/>
                </a:rPr>
                <a:t>Our training program </a:t>
              </a:r>
              <a:endParaRPr lang="en-US" altLang="en-US" sz="3000" dirty="0" smtClean="0">
                <a:latin typeface="Open Sans Light" panose="020B0306030504020204"/>
                <a:ea typeface="Open Sans Light" panose="020B0306030504020204" pitchFamily="34" charset="0"/>
                <a:cs typeface="Open Sans Light" panose="020B0306030504020204" pitchFamily="34" charset="0"/>
              </a:endParaRPr>
            </a:p>
            <a:p>
              <a:pPr marL="365760">
                <a:spcAft>
                  <a:spcPts val="0"/>
                </a:spcAft>
              </a:pP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in </a:t>
              </a:r>
              <a:r>
                <a:rPr lang="en-US" altLang="en-US" sz="3000" b="1" dirty="0">
                  <a:latin typeface="Open Sans Light" panose="020B0306030504020204"/>
                  <a:ea typeface="Open Sans Light" panose="020B0306030504020204" pitchFamily="34" charset="0"/>
                  <a:cs typeface="Open Sans Light" panose="020B0306030504020204" pitchFamily="34" charset="0"/>
                </a:rPr>
                <a:t>WP12</a:t>
              </a:r>
              <a:r>
                <a:rPr lang="en-US" altLang="en-US" sz="3000" dirty="0">
                  <a:latin typeface="Open Sans Light" panose="020B0306030504020204"/>
                  <a:ea typeface="Open Sans Light" panose="020B0306030504020204" pitchFamily="34" charset="0"/>
                  <a:cs typeface="Open Sans Light" panose="020B0306030504020204" pitchFamily="34" charset="0"/>
                </a:rPr>
                <a:t>, will expand </a:t>
              </a:r>
              <a:endParaRPr lang="en-US" altLang="en-US" sz="3000" dirty="0" smtClean="0">
                <a:latin typeface="Open Sans Light" panose="020B0306030504020204"/>
                <a:ea typeface="Open Sans Light" panose="020B0306030504020204" pitchFamily="34" charset="0"/>
                <a:cs typeface="Open Sans Light" panose="020B0306030504020204" pitchFamily="34" charset="0"/>
              </a:endParaRPr>
            </a:p>
            <a:p>
              <a:pPr marL="365760">
                <a:spcAft>
                  <a:spcPts val="0"/>
                </a:spcAft>
              </a:pP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the </a:t>
              </a:r>
              <a:r>
                <a:rPr lang="en-US" altLang="en-US" sz="3000" dirty="0">
                  <a:latin typeface="Open Sans Light" panose="020B0306030504020204"/>
                  <a:ea typeface="Open Sans Light" panose="020B0306030504020204" pitchFamily="34" charset="0"/>
                  <a:cs typeface="Open Sans Light" panose="020B0306030504020204" pitchFamily="34" charset="0"/>
                </a:rPr>
                <a:t>knowledge in </a:t>
              </a:r>
              <a:r>
                <a:rPr lang="en-US" altLang="en-US" sz="3000" dirty="0" err="1" smtClean="0">
                  <a:latin typeface="Open Sans Light" panose="020B0306030504020204"/>
                  <a:ea typeface="Open Sans Light" panose="020B0306030504020204" pitchFamily="34" charset="0"/>
                  <a:cs typeface="Open Sans Light" panose="020B0306030504020204" pitchFamily="34" charset="0"/>
                </a:rPr>
                <a:t>exa</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a:t>
              </a:r>
            </a:p>
            <a:p>
              <a:pPr marL="365760">
                <a:spcAft>
                  <a:spcPts val="0"/>
                </a:spcAft>
              </a:pP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scale </a:t>
              </a:r>
              <a:r>
                <a:rPr lang="en-US" altLang="en-US" sz="3000" i="1" dirty="0">
                  <a:latin typeface="Open Sans Light" panose="020B0306030504020204"/>
                  <a:ea typeface="Open Sans Light" panose="020B0306030504020204" pitchFamily="34" charset="0"/>
                  <a:cs typeface="Open Sans Light" panose="020B0306030504020204" pitchFamily="34" charset="0"/>
                </a:rPr>
                <a:t>ab initio </a:t>
              </a:r>
              <a:r>
                <a:rPr lang="en-US" altLang="en-US" sz="3000" dirty="0" err="1" smtClean="0">
                  <a:latin typeface="Open Sans Light" panose="020B0306030504020204"/>
                  <a:ea typeface="Open Sans Light" panose="020B0306030504020204" pitchFamily="34" charset="0"/>
                  <a:cs typeface="Open Sans Light" panose="020B0306030504020204" pitchFamily="34" charset="0"/>
                </a:rPr>
                <a:t>compu</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a:t>
              </a:r>
            </a:p>
            <a:p>
              <a:pPr marL="365760">
                <a:spcAft>
                  <a:spcPts val="0"/>
                </a:spcAft>
              </a:pP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a:t>
              </a:r>
              <a:r>
                <a:rPr lang="en-US" altLang="en-US" sz="3000" dirty="0" err="1" smtClean="0">
                  <a:latin typeface="Open Sans Light" panose="020B0306030504020204"/>
                  <a:ea typeface="Open Sans Light" panose="020B0306030504020204" pitchFamily="34" charset="0"/>
                  <a:cs typeface="Open Sans Light" panose="020B0306030504020204" pitchFamily="34" charset="0"/>
                </a:rPr>
                <a:t>tational</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materials </a:t>
              </a:r>
              <a:r>
                <a:rPr lang="en-US" altLang="en-US" sz="3000" dirty="0" err="1" smtClean="0">
                  <a:latin typeface="Open Sans Light" panose="020B0306030504020204"/>
                  <a:ea typeface="Open Sans Light" panose="020B0306030504020204" pitchFamily="34" charset="0"/>
                  <a:cs typeface="Open Sans Light" panose="020B0306030504020204" pitchFamily="34" charset="0"/>
                </a:rPr>
                <a:t>sci</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a:t>
              </a:r>
            </a:p>
            <a:p>
              <a:pPr marL="365760">
                <a:spcAft>
                  <a:spcPts val="800"/>
                </a:spcAft>
              </a:pP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a:t>
              </a:r>
              <a:r>
                <a:rPr lang="en-US" altLang="en-US" sz="3000" dirty="0" err="1" smtClean="0">
                  <a:latin typeface="Open Sans Light" panose="020B0306030504020204"/>
                  <a:ea typeface="Open Sans Light" panose="020B0306030504020204" pitchFamily="34" charset="0"/>
                  <a:cs typeface="Open Sans Light" panose="020B0306030504020204" pitchFamily="34" charset="0"/>
                </a:rPr>
                <a:t>ence</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in  </a:t>
              </a:r>
              <a:r>
                <a:rPr lang="en-US" altLang="en-US" sz="3000" dirty="0">
                  <a:latin typeface="Open Sans Light" panose="020B0306030504020204"/>
                  <a:ea typeface="Open Sans Light" panose="020B0306030504020204" pitchFamily="34" charset="0"/>
                  <a:cs typeface="Open Sans Light" panose="020B0306030504020204" pitchFamily="34" charset="0"/>
                </a:rPr>
                <a:t>Europe.</a:t>
              </a:r>
            </a:p>
            <a:p>
              <a:pPr marL="822960" indent="-457200">
                <a:spcAft>
                  <a:spcPts val="0"/>
                </a:spcAft>
                <a:buBlip>
                  <a:blip r:embed="rId5"/>
                </a:buBlip>
              </a:pPr>
              <a:r>
                <a:rPr lang="en-US" altLang="en-US" sz="3000" b="1" dirty="0">
                  <a:latin typeface="Open Sans Light" panose="020B0306030504020204"/>
                  <a:ea typeface="Open Sans Light" panose="020B0306030504020204" pitchFamily="34" charset="0"/>
                  <a:cs typeface="Open Sans Light" panose="020B0306030504020204" pitchFamily="34" charset="0"/>
                </a:rPr>
                <a:t>WP13 </a:t>
              </a:r>
              <a:r>
                <a:rPr lang="en-US" altLang="en-US" sz="3000" b="1" dirty="0" smtClean="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manages  and  </a:t>
              </a:r>
            </a:p>
            <a:p>
              <a:pPr marL="365760">
                <a:spcAft>
                  <a:spcPts val="0"/>
                </a:spcAft>
              </a:pPr>
              <a:r>
                <a:rPr lang="en-US" altLang="en-US" sz="3000" dirty="0" smtClean="0">
                  <a:latin typeface="Open Sans Light" panose="020B0306030504020204"/>
                  <a:ea typeface="Open Sans Light" panose="020B0306030504020204" pitchFamily="34" charset="0"/>
                  <a:cs typeface="Open Sans Light" panose="020B0306030504020204" pitchFamily="34" charset="0"/>
                </a:rPr>
                <a:t>      administrates </a:t>
              </a:r>
              <a:r>
                <a:rPr lang="en-US" altLang="en-US" sz="3000" dirty="0">
                  <a:latin typeface="Open Sans Light" panose="020B0306030504020204"/>
                  <a:ea typeface="Open Sans Light" panose="020B0306030504020204" pitchFamily="34" charset="0"/>
                  <a:cs typeface="Open Sans Light" panose="020B0306030504020204" pitchFamily="34" charset="0"/>
                </a:rPr>
                <a:t>all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CoE</a:t>
              </a:r>
            </a:p>
            <a:p>
              <a:pPr marL="365760">
                <a:spcAft>
                  <a:spcPts val="0"/>
                </a:spcAft>
              </a:pP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activities</a:t>
              </a:r>
              <a:r>
                <a:rPr lang="en-US" altLang="en-US" sz="3000" dirty="0">
                  <a:latin typeface="Open Sans Light" panose="020B0306030504020204"/>
                  <a:ea typeface="Open Sans Light" panose="020B0306030504020204" pitchFamily="34" charset="0"/>
                  <a:cs typeface="Open Sans Light" panose="020B0306030504020204" pitchFamily="34" charset="0"/>
                </a:rPr>
                <a:t>, </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 also  </a:t>
              </a:r>
              <a:r>
                <a:rPr lang="en-US" altLang="en-US" sz="3000" dirty="0" err="1" smtClean="0">
                  <a:latin typeface="Open Sans Light" panose="020B0306030504020204"/>
                  <a:ea typeface="Open Sans Light" panose="020B0306030504020204" pitchFamily="34" charset="0"/>
                  <a:cs typeface="Open Sans Light" panose="020B0306030504020204" pitchFamily="34" charset="0"/>
                </a:rPr>
                <a:t>ensu</a:t>
              </a:r>
              <a:r>
                <a:rPr lang="en-US" altLang="en-US" sz="3000" dirty="0" smtClean="0">
                  <a:latin typeface="Open Sans Light" panose="020B0306030504020204"/>
                  <a:ea typeface="Open Sans Light" panose="020B0306030504020204" pitchFamily="34" charset="0"/>
                  <a:cs typeface="Open Sans Light" panose="020B0306030504020204" pitchFamily="34" charset="0"/>
                </a:rPr>
                <a:t>-</a:t>
              </a:r>
            </a:p>
            <a:p>
              <a:pPr marL="365760">
                <a:spcAft>
                  <a:spcPts val="0"/>
                </a:spcAft>
              </a:pPr>
              <a:r>
                <a:rPr lang="en-US" altLang="en-US" sz="3000" dirty="0" smtClean="0">
                  <a:latin typeface="Open Sans Light" panose="020B0306030504020204"/>
                  <a:ea typeface="Open Sans Light" panose="020B0306030504020204" pitchFamily="34" charset="0"/>
                  <a:cs typeface="Open Sans Light" panose="020B0306030504020204" pitchFamily="34" charset="0"/>
                </a:rPr>
                <a:t>      ring the  efficient  col-</a:t>
              </a:r>
            </a:p>
            <a:p>
              <a:pPr marL="365760">
                <a:spcAft>
                  <a:spcPts val="0"/>
                </a:spcAft>
              </a:pPr>
              <a:r>
                <a:rPr lang="en-US" altLang="en-US" sz="3000" dirty="0" smtClean="0">
                  <a:latin typeface="Open Sans Light" panose="020B0306030504020204"/>
                  <a:ea typeface="Open Sans Light" panose="020B0306030504020204" pitchFamily="34" charset="0"/>
                  <a:cs typeface="Open Sans Light" panose="020B0306030504020204" pitchFamily="34" charset="0"/>
                </a:rPr>
                <a:t>      </a:t>
              </a:r>
              <a:r>
                <a:rPr lang="en-US" altLang="en-US" sz="3000" spc="-80" dirty="0" err="1" smtClean="0">
                  <a:latin typeface="Open Sans Light" panose="020B0306030504020204"/>
                  <a:ea typeface="Open Sans Light" panose="020B0306030504020204" pitchFamily="34" charset="0"/>
                  <a:cs typeface="Open Sans Light" panose="020B0306030504020204" pitchFamily="34" charset="0"/>
                </a:rPr>
                <a:t>laboration</a:t>
              </a:r>
              <a:r>
                <a:rPr lang="en-US" altLang="en-US" sz="3000" spc="-80" dirty="0" smtClean="0">
                  <a:latin typeface="Open Sans Light" panose="020B0306030504020204"/>
                  <a:ea typeface="Open Sans Light" panose="020B0306030504020204" pitchFamily="34" charset="0"/>
                  <a:cs typeface="Open Sans Light" panose="020B0306030504020204" pitchFamily="34" charset="0"/>
                </a:rPr>
                <a:t> of the team.</a:t>
              </a:r>
            </a:p>
            <a:p>
              <a:pPr marL="182880">
                <a:spcAft>
                  <a:spcPts val="800"/>
                </a:spcAft>
              </a:pPr>
              <a:endParaRPr lang="de-DE" sz="3000" dirty="0">
                <a:latin typeface="Open Sans Light" panose="020B0306030504020204"/>
                <a:ea typeface="Open Sans Light" panose="020B0306030504020204" pitchFamily="34" charset="0"/>
                <a:cs typeface="Open Sans Light" panose="020B0306030504020204" pitchFamily="34" charset="0"/>
              </a:endParaRPr>
            </a:p>
            <a:p>
              <a:pPr marL="182880">
                <a:spcAft>
                  <a:spcPts val="800"/>
                </a:spcAft>
              </a:pP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p:cNvSpPr/>
            <p:nvPr/>
          </p:nvSpPr>
          <p:spPr>
            <a:xfrm>
              <a:off x="945360" y="4724125"/>
              <a:ext cx="12573932" cy="8848576"/>
            </a:xfrm>
            <a:prstGeom prst="rect">
              <a:avLst/>
            </a:prstGeom>
          </p:spPr>
          <p:txBody>
            <a:bodyPr wrap="square">
              <a:spAutoFit/>
            </a:bodyPr>
            <a:lstStyle/>
            <a:p>
              <a:pPr marL="0" algn="ctr" eaLnBrk="1" hangingPunct="1">
                <a:spcAft>
                  <a:spcPts val="1800"/>
                </a:spcAft>
                <a:defRPr/>
              </a:pPr>
              <a:r>
                <a:rPr lang="en-US" alt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Mission of the NOMAD CoE</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With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10</a:t>
              </a:r>
              <a:r>
                <a:rPr lang="en-US" sz="3000" baseline="30000" dirty="0">
                  <a:latin typeface="Open Sans Light" panose="020B0306030504020204" pitchFamily="34" charset="0"/>
                  <a:ea typeface="Open Sans Light" panose="020B0306030504020204" pitchFamily="34" charset="0"/>
                  <a:cs typeface="Open Sans Light" panose="020B0306030504020204" pitchFamily="34" charset="0"/>
                </a:rPr>
                <a:t>18</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floating point operations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per second, exascale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computers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will be able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 simulate and analyze complex processes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more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realistically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than what is possible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today. This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will allow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study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systems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of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higher complexity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(in space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time) and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 achieve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higher accuracy and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precision.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In close contact with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academia and industry</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NOMAD CoE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will develop exascale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algorithms to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build reliable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models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for real-world, industrially relevant,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complex materials.</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We will provide </a:t>
              </a:r>
              <a:r>
                <a:rPr lang="en-US" sz="3000" b="1" i="1" dirty="0" smtClean="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exascale software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and </a:t>
              </a:r>
              <a:r>
                <a:rPr lang="en-US" sz="3000" b="1" i="1" dirty="0" smtClean="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artificial intelligence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(AI)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methods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that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provide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more efficient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workflows and advanced	</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modeling</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Finally, we  will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test  and	</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demonstrate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our  developments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on </a:t>
              </a:r>
              <a:r>
                <a:rPr lang="en-US" sz="3000" b="1" i="1" dirty="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urgent  problems </a:t>
              </a:r>
              <a:r>
                <a:rPr lang="en-US" sz="3000" dirty="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in the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areas	</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of </a:t>
              </a:r>
              <a:r>
                <a:rPr lang="en-US" sz="3000" b="1" i="1" dirty="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energy  and environment</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This</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together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with our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extreme-scale		</a:t>
              </a:r>
            </a:p>
            <a:p>
              <a:pPr algn="just" eaLnBrk="1" hangingPunct="1">
                <a:spcAft>
                  <a:spcPts val="0"/>
                </a:spcAft>
                <a:defRPr/>
              </a:pPr>
              <a:r>
                <a:rPr lang="en-US" sz="3000" b="1" i="1" dirty="0" smtClean="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data </a:t>
              </a:r>
              <a:r>
                <a:rPr lang="en-US" sz="3000" b="1" i="1" dirty="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services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a:t>
              </a:r>
              <a:r>
                <a:rPr lang="en-US" sz="3000" b="1" i="1" dirty="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training</a:t>
              </a:r>
              <a:r>
                <a:rPr lang="en-US" sz="3000" b="1" i="1"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of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next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generation of HPC students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algn="just" eaLnBrk="1" hangingPunct="1">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reaches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out to </a:t>
              </a:r>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society.</a:t>
              </a:r>
              <a:r>
                <a:rPr lang="en-US" sz="3000" dirty="0" err="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x</a:t>
              </a:r>
              <a:endParaRPr lang="en-US"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2" name="Picture 41"/>
            <p:cNvPicPr>
              <a:picLocks noChangeAspect="1"/>
            </p:cNvPicPr>
            <p:nvPr/>
          </p:nvPicPr>
          <p:blipFill rotWithShape="1">
            <a:blip r:embed="rId6"/>
            <a:srcRect l="1417" r="-1"/>
            <a:stretch/>
          </p:blipFill>
          <p:spPr>
            <a:xfrm>
              <a:off x="7528647" y="9399742"/>
              <a:ext cx="6101266" cy="2400893"/>
            </a:xfrm>
            <a:prstGeom prst="rect">
              <a:avLst/>
            </a:prstGeom>
          </p:spPr>
        </p:pic>
        <p:sp>
          <p:nvSpPr>
            <p:cNvPr id="20" name="TextBox 19"/>
            <p:cNvSpPr txBox="1"/>
            <p:nvPr/>
          </p:nvSpPr>
          <p:spPr>
            <a:xfrm>
              <a:off x="7412874" y="11958321"/>
              <a:ext cx="6250433" cy="1569660"/>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Fig 1.: Example for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supercomputer</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LUMI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the CSC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Data Center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Finland</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HPE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Cray EX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cabinets, (copyright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Hewlett Packard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Enterprise). </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2208" y="23509805"/>
              <a:ext cx="7382386" cy="6117260"/>
            </a:xfrm>
            <a:prstGeom prst="rect">
              <a:avLst/>
            </a:prstGeom>
          </p:spPr>
        </p:pic>
        <p:sp>
          <p:nvSpPr>
            <p:cNvPr id="68" name="TextBox 67"/>
            <p:cNvSpPr txBox="1"/>
            <p:nvPr/>
          </p:nvSpPr>
          <p:spPr>
            <a:xfrm>
              <a:off x="1109640" y="28799488"/>
              <a:ext cx="5026945" cy="830997"/>
            </a:xfrm>
            <a:prstGeom prst="rect">
              <a:avLst/>
            </a:prstGeom>
            <a:noFill/>
          </p:spPr>
          <p:txBody>
            <a:bodyPr wrap="squar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Fig.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2: The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NOMAD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CoE consists of </a:t>
              </a:r>
            </a:p>
            <a:p>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3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p</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illars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13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ork packages</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23" name="Gerader Verbinder 22"/>
          <p:cNvCxnSpPr/>
          <p:nvPr/>
        </p:nvCxnSpPr>
        <p:spPr>
          <a:xfrm>
            <a:off x="22111517" y="15570931"/>
            <a:ext cx="0" cy="177038"/>
          </a:xfrm>
          <a:prstGeom prst="line">
            <a:avLst/>
          </a:prstGeom>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8"/>
          <a:stretch>
            <a:fillRect/>
          </a:stretch>
        </p:blipFill>
        <p:spPr>
          <a:xfrm>
            <a:off x="14050481" y="4388789"/>
            <a:ext cx="13250276" cy="25388630"/>
          </a:xfrm>
          <a:prstGeom prst="rect">
            <a:avLst/>
          </a:prstGeom>
        </p:spPr>
      </p:pic>
      <p:pic>
        <p:nvPicPr>
          <p:cNvPr id="84" name="Picture 83"/>
          <p:cNvPicPr>
            <a:picLocks noChangeAspect="1"/>
          </p:cNvPicPr>
          <p:nvPr/>
        </p:nvPicPr>
        <p:blipFill>
          <a:blip r:embed="rId9"/>
          <a:stretch>
            <a:fillRect/>
          </a:stretch>
        </p:blipFill>
        <p:spPr>
          <a:xfrm>
            <a:off x="14479222" y="9005012"/>
            <a:ext cx="6996255" cy="5340506"/>
          </a:xfrm>
          <a:prstGeom prst="rect">
            <a:avLst/>
          </a:prstGeom>
        </p:spPr>
      </p:pic>
      <p:sp>
        <p:nvSpPr>
          <p:cNvPr id="87" name="TextBox 86"/>
          <p:cNvSpPr txBox="1"/>
          <p:nvPr/>
        </p:nvSpPr>
        <p:spPr>
          <a:xfrm>
            <a:off x="21511309" y="8800902"/>
            <a:ext cx="5494862" cy="5558573"/>
          </a:xfrm>
          <a:prstGeom prst="rect">
            <a:avLst/>
          </a:prstGeom>
          <a:noFill/>
        </p:spPr>
        <p:txBody>
          <a:bodyPr wrap="square" rtlCol="0">
            <a:spAutoFit/>
          </a:bodyPr>
          <a:lstStyle/>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Fig.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3: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Scope of applicability and accuracy for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density-functional theory (DFT), Green-function,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coupled-cluster methods. The system size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measured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in number of atoms per simulation cell. The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formal scaling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(semi)local DFT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functionals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cubic, </a:t>
            </a:r>
            <a:r>
              <a:rPr lang="en-US" sz="2400" i="1" dirty="0">
                <a:latin typeface="Open Sans Light" panose="020B0306030504020204" pitchFamily="34" charset="0"/>
                <a:ea typeface="Open Sans Light" panose="020B0306030504020204" pitchFamily="34" charset="0"/>
                <a:cs typeface="Open Sans Light" panose="020B0306030504020204" pitchFamily="34" charset="0"/>
              </a:rPr>
              <a:t>GW</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quartic,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CC even higher. Advanced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functionals will be in the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focus of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WP1, Green-function based methods of WP2, and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coupled-cluster method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WP3. The gray area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indicates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today’s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state-of-the-art.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NOMAD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will increase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the accessible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system-size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t>
            </a:r>
            <a:r>
              <a:rPr lang="en-US" sz="2400" i="1" dirty="0">
                <a:latin typeface="Open Sans Light" panose="020B0306030504020204" pitchFamily="34" charset="0"/>
                <a:ea typeface="Open Sans Light" panose="020B0306030504020204" pitchFamily="34" charset="0"/>
                <a:cs typeface="Open Sans Light" panose="020B0306030504020204" pitchFamily="34" charset="0"/>
              </a:rPr>
              <a:t>y</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-axis) by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several orders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magnitude.</a:t>
            </a:r>
          </a:p>
        </p:txBody>
      </p:sp>
      <p:sp>
        <p:nvSpPr>
          <p:cNvPr id="85" name="TextBox 84"/>
          <p:cNvSpPr txBox="1"/>
          <p:nvPr/>
        </p:nvSpPr>
        <p:spPr>
          <a:xfrm>
            <a:off x="14488231" y="4480422"/>
            <a:ext cx="12527012" cy="3720903"/>
          </a:xfrm>
          <a:prstGeom prst="rect">
            <a:avLst/>
          </a:prstGeom>
          <a:noFill/>
        </p:spPr>
        <p:txBody>
          <a:bodyPr wrap="square" rtlCol="0">
            <a:spAutoFit/>
          </a:bodyPr>
          <a:lstStyle/>
          <a:p>
            <a:pPr algn="ctr">
              <a:spcAft>
                <a:spcPts val="1800"/>
              </a:spcAft>
            </a:pPr>
            <a:r>
              <a:rPr 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Cutting-Edge Electronic-Structure Methods</a:t>
            </a:r>
          </a:p>
          <a:p>
            <a:pPr algn="just"/>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NOMAD CoE will push the boundaries of electronic-structure theory to previously inaccessible system sizes, material complexity, accuracy, and precision.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Higher-level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methods, ranging from advanced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exchange-correlation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(XC)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functionals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to coupled-cluster (CC) theory, are essential to model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new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materials for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modern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technologies</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Figure 3 displays the scaling  of the computational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costs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with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system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size.</a:t>
            </a:r>
            <a:endParaRPr lang="en-US" sz="30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6" name="TextBox 45"/>
          <p:cNvSpPr txBox="1"/>
          <p:nvPr/>
        </p:nvSpPr>
        <p:spPr>
          <a:xfrm>
            <a:off x="14461569" y="15497646"/>
            <a:ext cx="6483653" cy="7017306"/>
          </a:xfrm>
          <a:prstGeom prst="rect">
            <a:avLst/>
          </a:prstGeom>
          <a:noFill/>
        </p:spPr>
        <p:txBody>
          <a:bodyPr wrap="square" rtlCol="0">
            <a:spAutoFit/>
          </a:bodyPr>
          <a:lstStyle/>
          <a:p>
            <a:pPr algn="just"/>
            <a:r>
              <a:rPr lang="en-US" sz="3000" dirty="0" smtClean="0">
                <a:latin typeface="Open Sans Light" panose="020B0306030504020204"/>
              </a:rPr>
              <a:t>To achieve high efficiency in addressing the needs of academia, industry, and society, the NOMAD CoE is organized in two "shells“. There is a </a:t>
            </a:r>
            <a:r>
              <a:rPr lang="en-US" sz="3000" b="1" i="1" dirty="0" smtClean="0">
                <a:latin typeface="Open Sans Light" panose="020B0306030504020204"/>
              </a:rPr>
              <a:t>core team</a:t>
            </a:r>
            <a:r>
              <a:rPr lang="en-US" sz="3000" b="1" baseline="30000" dirty="0" smtClean="0">
                <a:latin typeface="Open Sans Light" panose="020B0306030504020204"/>
              </a:rPr>
              <a:t>*</a:t>
            </a:r>
            <a:r>
              <a:rPr lang="en-US" sz="3000" b="1" dirty="0" smtClean="0">
                <a:latin typeface="Open Sans Light" panose="020B0306030504020204"/>
              </a:rPr>
              <a:t> </a:t>
            </a:r>
            <a:r>
              <a:rPr lang="en-US" sz="3000" dirty="0" smtClean="0">
                <a:latin typeface="Open Sans Light" panose="020B0306030504020204"/>
              </a:rPr>
              <a:t>(project </a:t>
            </a:r>
            <a:r>
              <a:rPr lang="en-US" sz="3000" dirty="0" smtClean="0">
                <a:latin typeface="Open Sans Light" panose="020B0306030504020204"/>
              </a:rPr>
              <a:t>bene-</a:t>
            </a:r>
            <a:r>
              <a:rPr lang="en-US" sz="3000" dirty="0" err="1" smtClean="0">
                <a:latin typeface="Open Sans Light" panose="020B0306030504020204"/>
              </a:rPr>
              <a:t>ficiaries</a:t>
            </a:r>
            <a:r>
              <a:rPr lang="en-US" sz="3000" dirty="0" smtClean="0">
                <a:latin typeface="Open Sans Light" panose="020B0306030504020204"/>
              </a:rPr>
              <a:t>, leading code </a:t>
            </a:r>
            <a:r>
              <a:rPr lang="en-US" sz="3000" dirty="0" smtClean="0">
                <a:latin typeface="Open Sans Light" panose="020B0306030504020204"/>
              </a:rPr>
              <a:t>developers</a:t>
            </a:r>
            <a:r>
              <a:rPr lang="en-US" sz="3000" dirty="0" smtClean="0">
                <a:latin typeface="Open Sans Light" panose="020B0306030504020204"/>
              </a:rPr>
              <a:t>) that is responsible for the research and </a:t>
            </a:r>
            <a:r>
              <a:rPr lang="en-US" sz="3000" dirty="0" smtClean="0">
                <a:latin typeface="Open Sans Light" panose="020B0306030504020204"/>
              </a:rPr>
              <a:t>development </a:t>
            </a:r>
            <a:r>
              <a:rPr lang="en-US" sz="3000" dirty="0" smtClean="0">
                <a:latin typeface="Open Sans Light" panose="020B0306030504020204"/>
              </a:rPr>
              <a:t>of the project. And there is the </a:t>
            </a:r>
            <a:r>
              <a:rPr lang="en-US" sz="3000" b="1" dirty="0" smtClean="0">
                <a:latin typeface="Open Sans Light" panose="020B0306030504020204"/>
              </a:rPr>
              <a:t>second shell </a:t>
            </a:r>
            <a:r>
              <a:rPr lang="en-US" sz="3000" dirty="0" smtClean="0">
                <a:latin typeface="Open Sans Light" panose="020B0306030504020204"/>
              </a:rPr>
              <a:t>including renowned experts from academia and industry who will provide advice and work with the NOMAD CoE team on the various developments.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They also contribute to the setting of goals and priorities. </a:t>
            </a:r>
            <a:endParaRPr lang="en-US" sz="3000" dirty="0">
              <a:latin typeface="Open Sans Light" panose="020B0306030504020204"/>
            </a:endParaRPr>
          </a:p>
        </p:txBody>
      </p:sp>
      <p:pic>
        <p:nvPicPr>
          <p:cNvPr id="48" name="Picture 47"/>
          <p:cNvPicPr>
            <a:picLocks noChangeAspect="1"/>
          </p:cNvPicPr>
          <p:nvPr/>
        </p:nvPicPr>
        <p:blipFill rotWithShape="1">
          <a:blip r:embed="rId10" cstate="print">
            <a:extLst>
              <a:ext uri="{28A0092B-C50C-407E-A947-70E740481C1C}">
                <a14:useLocalDpi xmlns:a14="http://schemas.microsoft.com/office/drawing/2010/main" val="0"/>
              </a:ext>
            </a:extLst>
          </a:blip>
          <a:srcRect l="12145" t="30711" r="27107" b="28483"/>
          <a:stretch/>
        </p:blipFill>
        <p:spPr>
          <a:xfrm>
            <a:off x="21156383" y="15680950"/>
            <a:ext cx="5770962" cy="5825650"/>
          </a:xfrm>
          <a:prstGeom prst="rect">
            <a:avLst/>
          </a:prstGeom>
        </p:spPr>
      </p:pic>
      <p:sp>
        <p:nvSpPr>
          <p:cNvPr id="50" name="TextBox 49"/>
          <p:cNvSpPr txBox="1"/>
          <p:nvPr/>
        </p:nvSpPr>
        <p:spPr>
          <a:xfrm>
            <a:off x="22067265" y="21402302"/>
            <a:ext cx="4880820" cy="769441"/>
          </a:xfrm>
          <a:prstGeom prst="rect">
            <a:avLst/>
          </a:prstGeom>
          <a:noFill/>
        </p:spPr>
        <p:txBody>
          <a:bodyPr wrap="squar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Fig. 4</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The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NOMAD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CoE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consortium.</a:t>
            </a:r>
          </a:p>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TextBox 50"/>
          <p:cNvSpPr txBox="1"/>
          <p:nvPr/>
        </p:nvSpPr>
        <p:spPr>
          <a:xfrm>
            <a:off x="17310070" y="22554430"/>
            <a:ext cx="6037615" cy="759368"/>
          </a:xfrm>
          <a:prstGeom prst="rect">
            <a:avLst/>
          </a:prstGeom>
          <a:noFill/>
        </p:spPr>
        <p:txBody>
          <a:bodyPr wrap="none" rtlCol="0">
            <a:spAutoFit/>
          </a:bodyPr>
          <a:lstStyle/>
          <a:p>
            <a:r>
              <a:rPr 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Get in Touch with Us</a:t>
            </a:r>
            <a:endParaRPr lang="en-US" sz="44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5" name="Rectangle 54"/>
          <p:cNvSpPr/>
          <p:nvPr/>
        </p:nvSpPr>
        <p:spPr>
          <a:xfrm>
            <a:off x="14130661" y="23553626"/>
            <a:ext cx="7256329" cy="8145820"/>
          </a:xfrm>
          <a:prstGeom prst="rect">
            <a:avLst/>
          </a:prstGeom>
        </p:spPr>
        <p:txBody>
          <a:bodyPr wrap="square">
            <a:spAutoFit/>
          </a:bodyPr>
          <a:lstStyle/>
          <a:p>
            <a:pPr indent="465138">
              <a:buBlip>
                <a:blip r:embed="rId5"/>
              </a:buBlip>
            </a:pPr>
            <a:r>
              <a:rPr lang="en-US" sz="3000" b="1" dirty="0" smtClean="0">
                <a:latin typeface="Open Sans Light" panose="020B0306030504020204" pitchFamily="34" charset="0"/>
                <a:ea typeface="Open Sans Light" panose="020B0306030504020204" pitchFamily="34" charset="0"/>
                <a:cs typeface="Open Sans Light" panose="020B0306030504020204" pitchFamily="34" charset="0"/>
              </a:rPr>
              <a:t>General </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questions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concerning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CoE</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spcAft>
                <a:spcPts val="8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contact@nomad-coe.eu</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buBlip>
                <a:blip r:embed="rId5"/>
              </a:buBlip>
            </a:pPr>
            <a:r>
              <a:rPr lang="en-US" sz="3000" b="1" dirty="0" smtClean="0">
                <a:latin typeface="Open Sans Light" panose="020B0306030504020204" pitchFamily="34" charset="0"/>
                <a:ea typeface="Open Sans Light" panose="020B0306030504020204" pitchFamily="34" charset="0"/>
                <a:cs typeface="Open Sans Light" panose="020B0306030504020204" pitchFamily="34" charset="0"/>
              </a:rPr>
              <a:t>NOMAD </a:t>
            </a:r>
            <a:r>
              <a:rPr lang="en-US" sz="3000" b="1" i="1" dirty="0">
                <a:latin typeface="Open Sans Light" panose="020B0306030504020204" pitchFamily="34" charset="0"/>
                <a:ea typeface="Open Sans Light" panose="020B0306030504020204" pitchFamily="34" charset="0"/>
                <a:cs typeface="Open Sans Light" panose="020B0306030504020204" pitchFamily="34" charset="0"/>
              </a:rPr>
              <a:t>ab initio </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software </a:t>
            </a:r>
          </a:p>
          <a:p>
            <a:pPr indent="465138"/>
            <a:r>
              <a:rPr lang="en-US" sz="3000" spc="-80" dirty="0" smtClean="0">
                <a:latin typeface="Open Sans Light" panose="020B0306030504020204" pitchFamily="34" charset="0"/>
                <a:ea typeface="Open Sans Light" panose="020B0306030504020204" pitchFamily="34" charset="0"/>
                <a:cs typeface="Open Sans Light" panose="020B0306030504020204" pitchFamily="34" charset="0"/>
              </a:rPr>
              <a:t>FHI-aims: sebastian.kokott@fhi.mpg.de </a:t>
            </a:r>
            <a:endParaRPr lang="en-US" sz="3000" spc="-8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r>
              <a:rPr lang="en-US" sz="3000" dirty="0">
                <a:latin typeface="Open Sans Light" panose="020B0306030504020204" pitchFamily="34" charset="0"/>
                <a:ea typeface="Open Sans Light" panose="020B0306030504020204" pitchFamily="34" charset="0"/>
                <a:cs typeface="Open Sans Light" panose="020B0306030504020204" pitchFamily="34" charset="0"/>
              </a:rPr>
              <a:t>exciting: </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indent="465138"/>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claudia.draxl@physik.hu-berlin.de</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r>
              <a:rPr lang="en-US" sz="3000" dirty="0" err="1">
                <a:latin typeface="Open Sans Light" panose="020B0306030504020204" pitchFamily="34" charset="0"/>
                <a:ea typeface="Open Sans Light" panose="020B0306030504020204" pitchFamily="34" charset="0"/>
                <a:cs typeface="Open Sans Light" panose="020B0306030504020204" pitchFamily="34" charset="0"/>
              </a:rPr>
              <a:t>Abinit</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xavier.gonze@uclouvain.be</a:t>
            </a:r>
          </a:p>
          <a:p>
            <a:pPr indent="465138"/>
            <a:r>
              <a:rPr lang="en-US" sz="3000" dirty="0">
                <a:latin typeface="Open Sans Light" panose="020B0306030504020204" pitchFamily="34" charset="0"/>
                <a:ea typeface="Open Sans Light" panose="020B0306030504020204" pitchFamily="34" charset="0"/>
                <a:cs typeface="Open Sans Light" panose="020B0306030504020204" pitchFamily="34" charset="0"/>
              </a:rPr>
              <a:t>GPAW: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thygesen@fysik.dtu.dk</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spcAft>
                <a:spcPts val="800"/>
              </a:spcAft>
              <a:buBlip>
                <a:blip r:embed="rId5"/>
              </a:buBlip>
            </a:pPr>
            <a:r>
              <a:rPr lang="en-US" sz="3000" b="1" dirty="0" smtClean="0">
                <a:latin typeface="Open Sans Light" panose="020B0306030504020204" pitchFamily="34" charset="0"/>
                <a:ea typeface="Open Sans Light" panose="020B0306030504020204" pitchFamily="34" charset="0"/>
                <a:cs typeface="Open Sans Light" panose="020B0306030504020204" pitchFamily="34" charset="0"/>
              </a:rPr>
              <a:t>Workflows</a:t>
            </a:r>
            <a:endParaRPr lang="en-US" sz="3000" b="1"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r>
              <a:rPr lang="en-US" sz="3000" dirty="0">
                <a:latin typeface="Open Sans Light" panose="020B0306030504020204" pitchFamily="34" charset="0"/>
                <a:ea typeface="Open Sans Light" panose="020B0306030504020204" pitchFamily="34" charset="0"/>
                <a:cs typeface="Open Sans Light" panose="020B0306030504020204" pitchFamily="34" charset="0"/>
              </a:rPr>
              <a:t>ASE/ASR: thygesen@fysik.dtu.dk, </a:t>
            </a:r>
          </a:p>
          <a:p>
            <a:pPr indent="465138"/>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FireWorks</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indent="465138"/>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geoffroy.hautier@uclouvain.be</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indent="465138"/>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65138"/>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indent="465138"/>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21360187" y="23557695"/>
            <a:ext cx="6091954" cy="5837495"/>
          </a:xfrm>
          <a:prstGeom prst="rect">
            <a:avLst/>
          </a:prstGeom>
        </p:spPr>
        <p:txBody>
          <a:bodyPr wrap="square">
            <a:spAutoFit/>
          </a:bodyPr>
          <a:lstStyle/>
          <a:p>
            <a:pPr indent="457200">
              <a:buBlip>
                <a:blip r:embed="rId5"/>
              </a:buBlip>
            </a:pP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NOMAD data infrastructure</a:t>
            </a:r>
          </a:p>
          <a:p>
            <a:pPr indent="457200"/>
            <a:r>
              <a:rPr lang="en-US" sz="3000" dirty="0" err="1">
                <a:latin typeface="Open Sans Light" panose="020B0306030504020204" pitchFamily="34" charset="0"/>
                <a:ea typeface="Open Sans Light" panose="020B0306030504020204" pitchFamily="34" charset="0"/>
                <a:cs typeface="Open Sans Light" panose="020B0306030504020204" pitchFamily="34" charset="0"/>
              </a:rPr>
              <a:t>markus.scheidgen</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indent="457200">
              <a:spcAft>
                <a:spcPts val="8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physik.hu-berlin.de</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indent="457200">
              <a:buBlip>
                <a:blip r:embed="rId5"/>
              </a:buBlip>
            </a:pPr>
            <a:r>
              <a:rPr lang="en-US" sz="3000" b="1" dirty="0" err="1">
                <a:latin typeface="Open Sans Light" panose="020B0306030504020204" pitchFamily="34" charset="0"/>
                <a:ea typeface="Open Sans Light" panose="020B0306030504020204" pitchFamily="34" charset="0"/>
                <a:cs typeface="Open Sans Light" panose="020B0306030504020204" pitchFamily="34" charset="0"/>
              </a:rPr>
              <a:t>Exascale</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 HPC facilities</a:t>
            </a:r>
          </a:p>
          <a:p>
            <a:pPr indent="457200">
              <a:spcAft>
                <a:spcPts val="800"/>
              </a:spcAft>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msmit1@bsc.es</a:t>
            </a:r>
          </a:p>
          <a:p>
            <a:pPr indent="457200">
              <a:buBlip>
                <a:blip r:embed="rId5"/>
              </a:buBlip>
            </a:pP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Use-case demonstrators</a:t>
            </a:r>
          </a:p>
          <a:p>
            <a:pPr indent="457200"/>
            <a:r>
              <a:rPr lang="en-US" sz="3000" dirty="0">
                <a:latin typeface="Open Sans Light" panose="020B0306030504020204" pitchFamily="34" charset="0"/>
                <a:ea typeface="Open Sans Light" panose="020B0306030504020204" pitchFamily="34" charset="0"/>
                <a:cs typeface="Open Sans Light" panose="020B0306030504020204" pitchFamily="34" charset="0"/>
              </a:rPr>
              <a:t>christian.carbogno@fhi.mpg.de </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indent="457200"/>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and thygesen@fysik.dtu.dk</a:t>
            </a:r>
          </a:p>
          <a:p>
            <a:pPr marL="466344" indent="-466344">
              <a:buBlip>
                <a:blip r:embed="rId5"/>
              </a:buBlip>
            </a:pPr>
            <a:r>
              <a:rPr lang="en-US" sz="3000" b="1" dirty="0" smtClean="0">
                <a:latin typeface="Open Sans Light" panose="020B0306030504020204" pitchFamily="34" charset="0"/>
                <a:ea typeface="Open Sans Light" panose="020B0306030504020204" pitchFamily="34" charset="0"/>
                <a:cs typeface="Open Sans Light" panose="020B0306030504020204" pitchFamily="34" charset="0"/>
              </a:rPr>
              <a:t>Data </a:t>
            </a:r>
            <a:r>
              <a:rPr lang="en-US" sz="3000" b="1" dirty="0">
                <a:latin typeface="Open Sans Light" panose="020B0306030504020204" pitchFamily="34" charset="0"/>
                <a:ea typeface="Open Sans Light" panose="020B0306030504020204" pitchFamily="34" charset="0"/>
                <a:cs typeface="Open Sans Light" panose="020B0306030504020204" pitchFamily="34" charset="0"/>
              </a:rPr>
              <a:t>analytics/ artificial intelligence</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luca.ghiringhelli@physik.hu-berlin.de</a:t>
            </a:r>
          </a:p>
        </p:txBody>
      </p:sp>
      <p:sp>
        <p:nvSpPr>
          <p:cNvPr id="70" name="Rectangle 9">
            <a:extLst>
              <a:ext uri="{FF2B5EF4-FFF2-40B4-BE49-F238E27FC236}">
                <a16:creationId xmlns:a16="http://schemas.microsoft.com/office/drawing/2014/main" id="{7043837D-EE0D-4721-8A99-99DD73DAE44D}"/>
              </a:ext>
            </a:extLst>
          </p:cNvPr>
          <p:cNvSpPr>
            <a:spLocks noChangeArrowheads="1"/>
          </p:cNvSpPr>
          <p:nvPr/>
        </p:nvSpPr>
        <p:spPr bwMode="auto">
          <a:xfrm>
            <a:off x="27602255" y="4388789"/>
            <a:ext cx="14906440" cy="25366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160" tIns="43080" rIns="86160" bIns="43080" anchor="t"/>
          <a:lstStyle>
            <a:lvl1pPr>
              <a:spcBef>
                <a:spcPct val="20000"/>
              </a:spcBef>
              <a:buChar char="•"/>
              <a:defRPr sz="14000">
                <a:solidFill>
                  <a:schemeClr val="tx1"/>
                </a:solidFill>
                <a:latin typeface="Times New Roman" panose="02020603050405020304" pitchFamily="18" charset="0"/>
              </a:defRPr>
            </a:lvl1pPr>
            <a:lvl2pPr marL="742950" indent="-285750">
              <a:spcBef>
                <a:spcPct val="20000"/>
              </a:spcBef>
              <a:buChar char="–"/>
              <a:defRPr sz="12300">
                <a:solidFill>
                  <a:schemeClr val="tx1"/>
                </a:solidFill>
                <a:latin typeface="Times New Roman" panose="02020603050405020304" pitchFamily="18" charset="0"/>
              </a:defRPr>
            </a:lvl2pPr>
            <a:lvl3pPr marL="1143000" indent="-228600">
              <a:spcBef>
                <a:spcPct val="20000"/>
              </a:spcBef>
              <a:buChar char="•"/>
              <a:defRPr sz="10600">
                <a:solidFill>
                  <a:schemeClr val="tx1"/>
                </a:solidFill>
                <a:latin typeface="Times New Roman" panose="02020603050405020304" pitchFamily="18" charset="0"/>
              </a:defRPr>
            </a:lvl3pPr>
            <a:lvl4pPr marL="1600200" indent="-228600">
              <a:spcBef>
                <a:spcPct val="20000"/>
              </a:spcBef>
              <a:buChar char="–"/>
              <a:defRPr sz="8800">
                <a:solidFill>
                  <a:schemeClr val="tx1"/>
                </a:solidFill>
                <a:latin typeface="Times New Roman" panose="02020603050405020304" pitchFamily="18" charset="0"/>
              </a:defRPr>
            </a:lvl4pPr>
            <a:lvl5pPr marL="2057400" indent="-228600">
              <a:spcBef>
                <a:spcPct val="20000"/>
              </a:spcBef>
              <a:buChar char="»"/>
              <a:defRPr sz="8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800">
                <a:solidFill>
                  <a:schemeClr val="tx1"/>
                </a:solidFill>
                <a:latin typeface="Times New Roman" panose="02020603050405020304" pitchFamily="18" charset="0"/>
              </a:defRPr>
            </a:lvl9pPr>
          </a:lstStyle>
          <a:p>
            <a:pPr lvl="0" eaLnBrk="1" hangingPunct="1">
              <a:spcBef>
                <a:spcPct val="0"/>
              </a:spcBef>
              <a:buNone/>
              <a:defRPr/>
            </a:pPr>
            <a:r>
              <a:rPr lang="en-US" altLang="en-US" sz="4400" b="1"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                 </a:t>
            </a:r>
            <a:endParaRPr lang="en-US" altLang="en-US" sz="4400" b="1"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3" name="TextBox 52"/>
          <p:cNvSpPr txBox="1"/>
          <p:nvPr/>
        </p:nvSpPr>
        <p:spPr>
          <a:xfrm>
            <a:off x="27804479" y="19458086"/>
            <a:ext cx="14318656" cy="3939540"/>
          </a:xfrm>
          <a:prstGeom prst="rect">
            <a:avLst/>
          </a:prstGeom>
          <a:noFill/>
        </p:spPr>
        <p:txBody>
          <a:bodyPr wrap="square" rtlCol="0">
            <a:spAutoFit/>
          </a:bodyPr>
          <a:lstStyle/>
          <a:p>
            <a:pPr algn="just" eaLnBrk="1" hangingPunct="1">
              <a:spcAft>
                <a:spcPts val="1200"/>
              </a:spcAft>
              <a:defRPr/>
            </a:pPr>
            <a:r>
              <a:rPr lang="en-US" sz="3000" b="1" dirty="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(2) WASTE-HEAT RECOVERY </a:t>
            </a:r>
          </a:p>
          <a:p>
            <a:pPr algn="just" eaLnBrk="1" hangingPunct="1">
              <a:lnSpc>
                <a:spcPts val="3600"/>
              </a:lnSpc>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Over 40% of our current energy consumption is wasted in the form of heat. Thermo-electric devices can convert heat into electricity, be it from industrial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furnaces</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chemical plants, exhaust pipes, or computers. They therefore have the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potential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 reduce the global energy consumption. More efficient and affordable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thermoelectric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materials are needed to make  such  devices  economically  viable.  The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thermoelectric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efficiency depends on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subtle details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of  charge  and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heat transport</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77" name="Group 76"/>
          <p:cNvGrpSpPr/>
          <p:nvPr/>
        </p:nvGrpSpPr>
        <p:grpSpPr>
          <a:xfrm>
            <a:off x="27771960" y="4444112"/>
            <a:ext cx="14351175" cy="14700979"/>
            <a:chOff x="5414998" y="8468289"/>
            <a:chExt cx="14351175" cy="14700979"/>
          </a:xfrm>
        </p:grpSpPr>
        <p:sp>
          <p:nvSpPr>
            <p:cNvPr id="78" name="TextBox 77"/>
            <p:cNvSpPr txBox="1"/>
            <p:nvPr/>
          </p:nvSpPr>
          <p:spPr>
            <a:xfrm>
              <a:off x="5414998" y="8468289"/>
              <a:ext cx="14351175" cy="11341566"/>
            </a:xfrm>
            <a:prstGeom prst="rect">
              <a:avLst/>
            </a:prstGeom>
            <a:noFill/>
          </p:spPr>
          <p:txBody>
            <a:bodyPr wrap="square" rtlCol="0">
              <a:spAutoFit/>
            </a:bodyPr>
            <a:lstStyle/>
            <a:p>
              <a:pPr algn="ctr" eaLnBrk="1" hangingPunct="1">
                <a:spcAft>
                  <a:spcPts val="1800"/>
                </a:spcAft>
                <a:defRPr/>
              </a:pPr>
              <a:r>
                <a:rPr lang="en-US" altLang="en-US" sz="4400" b="1"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Use-Case Demonstrators for Urgently Needed Technologies</a:t>
              </a:r>
            </a:p>
            <a:p>
              <a:pPr algn="just" eaLnBrk="1" hangingPunct="1">
                <a:spcAft>
                  <a:spcPts val="3000"/>
                </a:spcAft>
                <a:defRPr/>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To achieve the critical climate targets by, e.g., reducing CO</a:t>
              </a:r>
              <a:r>
                <a:rPr lang="en-US" sz="3000" baseline="-25000" dirty="0">
                  <a:latin typeface="Open Sans Light" panose="020B0306030504020204" pitchFamily="34" charset="0"/>
                  <a:ea typeface="Open Sans Light" panose="020B0306030504020204" pitchFamily="34" charset="0"/>
                  <a:cs typeface="Open Sans Light" panose="020B0306030504020204" pitchFamily="34" charset="0"/>
                </a:rPr>
                <a:t>2</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emission, we need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improved or new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technologies that enable a CO</a:t>
              </a:r>
              <a:r>
                <a:rPr lang="en-US" sz="3000" baseline="-25000" dirty="0">
                  <a:latin typeface="Open Sans Light" panose="020B0306030504020204" pitchFamily="34" charset="0"/>
                  <a:ea typeface="Open Sans Light" panose="020B0306030504020204" pitchFamily="34" charset="0"/>
                  <a:cs typeface="Open Sans Light" panose="020B0306030504020204" pitchFamily="34" charset="0"/>
                </a:rPr>
                <a:t>2</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-neutral energy production. The NOMAD </a:t>
              </a:r>
              <a:r>
                <a:rPr lang="en-US" sz="3000" dirty="0" err="1">
                  <a:latin typeface="Open Sans Light" panose="020B0306030504020204" pitchFamily="34" charset="0"/>
                  <a:ea typeface="Open Sans Light" panose="020B0306030504020204" pitchFamily="34" charset="0"/>
                  <a:cs typeface="Open Sans Light" panose="020B0306030504020204" pitchFamily="34" charset="0"/>
                </a:rPr>
                <a:t>CoE</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will develop methods to identify new materials that </a:t>
              </a:r>
              <a:r>
                <a:rPr lang="en-US" sz="30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serve as catalysts for the sustainable production of hydrogen as a renewable and clean-energy carrier. And ii) enable the recovery of energy that is presently wasted in the form of heat. </a:t>
              </a:r>
            </a:p>
            <a:p>
              <a:pPr algn="just" eaLnBrk="1" hangingPunct="1">
                <a:spcAft>
                  <a:spcPts val="1200"/>
                </a:spcAft>
                <a:defRPr/>
              </a:pPr>
              <a:r>
                <a:rPr lang="en-US" sz="3000" b="1" dirty="0" smtClean="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(1) PHOTOCATALYTIC </a:t>
              </a:r>
              <a:r>
                <a:rPr lang="en-US" sz="3000" b="1" dirty="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WATER SPLITTING </a:t>
              </a:r>
            </a:p>
            <a:p>
              <a:pPr algn="just" eaLnBrk="1" hangingPunct="1">
                <a:spcAft>
                  <a:spcPts val="0"/>
                </a:spcAft>
                <a:defRPr/>
              </a:pP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sustainable production of hydrogen is of paramount importance for the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future synthesis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of chemicals and fuels.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Photocatalytic water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splitting (PCWS) could become a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key technology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for hydrogen production, but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so far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it is not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feasible due to limitations of the catalysts that are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used. The discovery of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urgently needed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catalysts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faces a number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of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challenges arising from the complexity of the materials space and the difficulties in theoretically describing the interactions of water with the catalyst surface and the band gaps of photo- absorbers. DFT does not provide the required accuracy, and beyond DFT methods are currently computationally too intensive. Based on the various NOMAD developments, and in close collaboration with industrial partners, we will advance the field of PCWS by performing high-throughput machine-learning-based screening of novel PCWS materials and beyond DFT methods.</a:t>
              </a:r>
            </a:p>
            <a:p>
              <a:pPr algn="just"/>
              <a:endParaRPr lang="en-US" dirty="0"/>
            </a:p>
          </p:txBody>
        </p:sp>
        <p:grpSp>
          <p:nvGrpSpPr>
            <p:cNvPr id="79" name="Group 78"/>
            <p:cNvGrpSpPr/>
            <p:nvPr/>
          </p:nvGrpSpPr>
          <p:grpSpPr>
            <a:xfrm>
              <a:off x="5559726" y="19593831"/>
              <a:ext cx="12755840" cy="3575437"/>
              <a:chOff x="27771706" y="15803115"/>
              <a:chExt cx="12755840" cy="3575437"/>
            </a:xfrm>
          </p:grpSpPr>
          <p:pic>
            <p:nvPicPr>
              <p:cNvPr id="80" name="Picture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71706" y="15803115"/>
                <a:ext cx="6286777" cy="3575437"/>
              </a:xfrm>
              <a:prstGeom prst="rect">
                <a:avLst/>
              </a:prstGeom>
            </p:spPr>
          </p:pic>
          <p:sp>
            <p:nvSpPr>
              <p:cNvPr id="81" name="TextBox 80"/>
              <p:cNvSpPr txBox="1"/>
              <p:nvPr/>
            </p:nvSpPr>
            <p:spPr>
              <a:xfrm>
                <a:off x="34468649" y="16408178"/>
                <a:ext cx="6058897" cy="1616778"/>
              </a:xfrm>
              <a:prstGeom prst="rect">
                <a:avLst/>
              </a:prstGeom>
              <a:noFill/>
            </p:spPr>
            <p:txBody>
              <a:bodyPr wrap="square" rtlCol="0">
                <a:spAutoFit/>
              </a:bodyPr>
              <a:lstStyle/>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Fig.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5: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Identification of a better catalyst for water splitting has enormous potential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in carbon-dioxide management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in hydrogen-based energy, and more.</a:t>
                </a:r>
              </a:p>
            </p:txBody>
          </p:sp>
        </p:grpSp>
      </p:grpSp>
      <p:pic>
        <p:nvPicPr>
          <p:cNvPr id="52" name="Picture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460253" y="23346518"/>
            <a:ext cx="5336919" cy="3936152"/>
          </a:xfrm>
          <a:prstGeom prst="rect">
            <a:avLst/>
          </a:prstGeom>
        </p:spPr>
      </p:pic>
      <p:sp>
        <p:nvSpPr>
          <p:cNvPr id="43" name="TextBox 42"/>
          <p:cNvSpPr txBox="1"/>
          <p:nvPr/>
        </p:nvSpPr>
        <p:spPr>
          <a:xfrm>
            <a:off x="27812181" y="27561613"/>
            <a:ext cx="6784025" cy="1569660"/>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Fig. 6: 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thermoelectric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materials, a temperature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gradient induces a charge flux that can be used to obtain a useful electrical current from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otherwise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wasted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heat.</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9033" y="3108438"/>
            <a:ext cx="756478" cy="756478"/>
          </a:xfrm>
          <a:prstGeom prst="rect">
            <a:avLst/>
          </a:prstGeom>
        </p:spPr>
      </p:pic>
      <p:sp>
        <p:nvSpPr>
          <p:cNvPr id="3" name="TextBox 2"/>
          <p:cNvSpPr txBox="1"/>
          <p:nvPr/>
        </p:nvSpPr>
        <p:spPr>
          <a:xfrm>
            <a:off x="34872232" y="23402839"/>
            <a:ext cx="7250903" cy="5632311"/>
          </a:xfrm>
          <a:prstGeom prst="rect">
            <a:avLst/>
          </a:prstGeom>
          <a:noFill/>
        </p:spPr>
        <p:txBody>
          <a:bodyPr wrap="square" rtlCol="0">
            <a:spAutoFit/>
          </a:bodyPr>
          <a:lstStyle/>
          <a:p>
            <a:pPr algn="just" eaLnBrk="1" hangingPunct="1">
              <a:lnSpc>
                <a:spcPts val="3600"/>
              </a:lnSpc>
              <a:spcAft>
                <a:spcPts val="0"/>
              </a:spcAft>
              <a:defRPr/>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NOMAD’s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exascale  developments will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enable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us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to calculate reliable electronic structures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electron </a:t>
            </a:r>
            <a:r>
              <a:rPr lang="en-US" sz="3000" dirty="0" err="1">
                <a:latin typeface="Open Sans Light" panose="020B0306030504020204" pitchFamily="34" charset="0"/>
                <a:ea typeface="Open Sans Light" panose="020B0306030504020204" pitchFamily="34" charset="0"/>
                <a:cs typeface="Open Sans Light" panose="020B0306030504020204" pitchFamily="34" charset="0"/>
              </a:rPr>
              <a:t>mobilities</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as well as thermal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conductivities by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molecular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dynamics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with an accuracy better than that of current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DFT. Using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our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exascale workflows we will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provide a </a:t>
            </a:r>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compre-hensive</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database of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thermoelectric </a:t>
            </a:r>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effi-ciencies</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with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unsurpassed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accuracy. Our powerful AI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techniques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then enable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systematic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exploration and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identification of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high-performance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thermoelectrics</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endParaRPr lang="en-US" altLang="en-US" sz="30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4" name="Straight Connector 43"/>
          <p:cNvCxnSpPr/>
          <p:nvPr/>
        </p:nvCxnSpPr>
        <p:spPr>
          <a:xfrm>
            <a:off x="327913" y="13605813"/>
            <a:ext cx="13532492" cy="19625"/>
          </a:xfrm>
          <a:prstGeom prst="line">
            <a:avLst/>
          </a:prstGeom>
          <a:ln w="57150">
            <a:solidFill>
              <a:srgbClr val="31B5C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925101" y="22554430"/>
            <a:ext cx="13566533" cy="0"/>
          </a:xfrm>
          <a:prstGeom prst="line">
            <a:avLst/>
          </a:prstGeom>
          <a:ln w="57150">
            <a:solidFill>
              <a:srgbClr val="31B5C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925101" y="14705558"/>
            <a:ext cx="13375656" cy="0"/>
          </a:xfrm>
          <a:prstGeom prst="line">
            <a:avLst/>
          </a:prstGeom>
          <a:ln w="57150">
            <a:solidFill>
              <a:srgbClr val="31B5CC"/>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371021" y="14705558"/>
            <a:ext cx="6849909" cy="759368"/>
          </a:xfrm>
          <a:prstGeom prst="rect">
            <a:avLst/>
          </a:prstGeom>
          <a:noFill/>
        </p:spPr>
        <p:txBody>
          <a:bodyPr wrap="square" rtlCol="0">
            <a:spAutoFit/>
          </a:bodyPr>
          <a:lstStyle/>
          <a:p>
            <a:pPr algn="ctr"/>
            <a:r>
              <a:rPr 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The NOMAD CoE Tea</a:t>
            </a:r>
            <a: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t>m</a:t>
            </a:r>
          </a:p>
        </p:txBody>
      </p:sp>
    </p:spTree>
    <p:extLst>
      <p:ext uri="{BB962C8B-B14F-4D97-AF65-F5344CB8AC3E}">
        <p14:creationId xmlns:p14="http://schemas.microsoft.com/office/powerpoint/2010/main" val="85996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42806938" cy="30309435"/>
            <a:chOff x="0" y="0"/>
            <a:chExt cx="42806938" cy="30309435"/>
          </a:xfrm>
        </p:grpSpPr>
        <p:sp>
          <p:nvSpPr>
            <p:cNvPr id="4109" name="Rectangle 3"/>
            <p:cNvSpPr>
              <a:spLocks noChangeArrowheads="1"/>
            </p:cNvSpPr>
            <p:nvPr/>
          </p:nvSpPr>
          <p:spPr bwMode="auto">
            <a:xfrm>
              <a:off x="0" y="0"/>
              <a:ext cx="42806938" cy="30309435"/>
            </a:xfrm>
            <a:prstGeom prst="rect">
              <a:avLst/>
            </a:prstGeom>
            <a:solidFill>
              <a:srgbClr val="31B5CC"/>
            </a:solidFill>
            <a:ln w="9525">
              <a:noFill/>
              <a:miter lim="800000"/>
              <a:headEnd/>
              <a:tailEnd/>
            </a:ln>
          </p:spPr>
          <p:txBody>
            <a:bodyPr wrap="none" lIns="86160" tIns="43080" rIns="86160" bIns="43080" anchor="ctr"/>
            <a:lstStyle>
              <a:lvl1pPr>
                <a:spcBef>
                  <a:spcPct val="20000"/>
                </a:spcBef>
                <a:buChar char="•"/>
                <a:defRPr sz="14000">
                  <a:solidFill>
                    <a:schemeClr val="tx1"/>
                  </a:solidFill>
                  <a:latin typeface="Times New Roman" panose="02020603050405020304" pitchFamily="18" charset="0"/>
                </a:defRPr>
              </a:lvl1pPr>
              <a:lvl2pPr marL="742950" indent="-285750">
                <a:spcBef>
                  <a:spcPct val="20000"/>
                </a:spcBef>
                <a:buChar char="–"/>
                <a:defRPr sz="12300">
                  <a:solidFill>
                    <a:schemeClr val="tx1"/>
                  </a:solidFill>
                  <a:latin typeface="Times New Roman" panose="02020603050405020304" pitchFamily="18" charset="0"/>
                </a:defRPr>
              </a:lvl2pPr>
              <a:lvl3pPr marL="1143000" indent="-228600">
                <a:spcBef>
                  <a:spcPct val="20000"/>
                </a:spcBef>
                <a:buChar char="•"/>
                <a:defRPr sz="10600">
                  <a:solidFill>
                    <a:schemeClr val="tx1"/>
                  </a:solidFill>
                  <a:latin typeface="Times New Roman" panose="02020603050405020304" pitchFamily="18" charset="0"/>
                </a:defRPr>
              </a:lvl3pPr>
              <a:lvl4pPr marL="1600200" indent="-228600">
                <a:spcBef>
                  <a:spcPct val="20000"/>
                </a:spcBef>
                <a:buChar char="–"/>
                <a:defRPr sz="8800">
                  <a:solidFill>
                    <a:schemeClr val="tx1"/>
                  </a:solidFill>
                  <a:latin typeface="Times New Roman" panose="02020603050405020304" pitchFamily="18" charset="0"/>
                </a:defRPr>
              </a:lvl4pPr>
              <a:lvl5pPr marL="2057400" indent="-228600">
                <a:spcBef>
                  <a:spcPct val="20000"/>
                </a:spcBef>
                <a:buChar char="»"/>
                <a:defRPr sz="8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8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56" name="Text Box 8"/>
            <p:cNvSpPr txBox="1">
              <a:spLocks noChangeArrowheads="1"/>
            </p:cNvSpPr>
            <p:nvPr/>
          </p:nvSpPr>
          <p:spPr bwMode="auto">
            <a:xfrm>
              <a:off x="564585" y="405970"/>
              <a:ext cx="37437965" cy="152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0" tIns="43080" rIns="86160" bIns="43080"/>
            <a:lstStyle>
              <a:lvl1pPr eaLnBrk="0" hangingPunct="0">
                <a:spcBef>
                  <a:spcPct val="20000"/>
                </a:spcBef>
                <a:buChar char="•"/>
                <a:defRPr sz="14100">
                  <a:solidFill>
                    <a:schemeClr val="tx1"/>
                  </a:solidFill>
                  <a:latin typeface="Times New Roman" panose="02020603050405020304" pitchFamily="18" charset="0"/>
                </a:defRPr>
              </a:lvl1pPr>
              <a:lvl2pPr marL="742950" indent="-285750" eaLnBrk="0" hangingPunct="0">
                <a:spcBef>
                  <a:spcPct val="20000"/>
                </a:spcBef>
                <a:buChar char="–"/>
                <a:defRPr sz="12400">
                  <a:solidFill>
                    <a:schemeClr val="tx1"/>
                  </a:solidFill>
                  <a:latin typeface="Times New Roman" panose="02020603050405020304" pitchFamily="18" charset="0"/>
                </a:defRPr>
              </a:lvl2pPr>
              <a:lvl3pPr marL="1143000" indent="-228600" eaLnBrk="0" hangingPunct="0">
                <a:spcBef>
                  <a:spcPct val="20000"/>
                </a:spcBef>
                <a:buChar char="•"/>
                <a:defRPr sz="10700">
                  <a:solidFill>
                    <a:schemeClr val="tx1"/>
                  </a:solidFill>
                  <a:latin typeface="Times New Roman" panose="02020603050405020304" pitchFamily="18" charset="0"/>
                </a:defRPr>
              </a:lvl3pPr>
              <a:lvl4pPr marL="1600200" indent="-228600" eaLnBrk="0" hangingPunct="0">
                <a:spcBef>
                  <a:spcPct val="20000"/>
                </a:spcBef>
                <a:buChar char="–"/>
                <a:defRPr sz="8900">
                  <a:solidFill>
                    <a:schemeClr val="tx1"/>
                  </a:solidFill>
                  <a:latin typeface="Times New Roman" panose="02020603050405020304" pitchFamily="18" charset="0"/>
                </a:defRPr>
              </a:lvl4pPr>
              <a:lvl5pPr marL="2057400" indent="-228600" eaLnBrk="0" hangingPunct="0">
                <a:spcBef>
                  <a:spcPct val="20000"/>
                </a:spcBef>
                <a:buChar char="»"/>
                <a:defRPr sz="8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defRPr>
              </a:lvl9pPr>
            </a:lstStyle>
            <a:p>
              <a:pPr eaLnBrk="1" hangingPunct="1">
                <a:spcBef>
                  <a:spcPct val="0"/>
                </a:spcBef>
                <a:buFontTx/>
                <a:buNone/>
                <a:defRPr/>
              </a:pP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The NOMAD Center of Excellence (</a:t>
              </a:r>
              <a:r>
                <a:rPr lang="en-US" altLang="en-US" sz="7200" b="1" dirty="0" err="1"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CoE</a:t>
              </a: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endParaRPr lang="en-US" altLang="en-US" sz="7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eaLnBrk="1" hangingPunct="1">
                <a:spcBef>
                  <a:spcPct val="0"/>
                </a:spcBef>
                <a:buFontTx/>
                <a:buNone/>
                <a:defRPr/>
              </a:pP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Tackling </a:t>
              </a:r>
              <a:r>
                <a:rPr lang="en-US" altLang="en-US" sz="7200" b="1"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Exascale</a:t>
              </a:r>
              <a:r>
                <a:rPr lang="en-US" altLang="en-US" sz="7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Computing and Extreme-Scale Data </a:t>
              </a:r>
              <a:r>
                <a:rPr lang="en-US" altLang="en-US" sz="72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altLang="en-US" sz="7199"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endParaRPr lang="en-US" altLang="en-US" sz="7199"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xt Box 27"/>
            <p:cNvSpPr txBox="1">
              <a:spLocks noChangeArrowheads="1"/>
            </p:cNvSpPr>
            <p:nvPr/>
          </p:nvSpPr>
          <p:spPr bwMode="auto">
            <a:xfrm>
              <a:off x="4491573" y="17680892"/>
              <a:ext cx="15125700" cy="16523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000">
                  <a:solidFill>
                    <a:schemeClr val="tx1"/>
                  </a:solidFill>
                  <a:latin typeface="Times New Roman" pitchFamily="18" charset="0"/>
                </a:defRPr>
              </a:lvl1pPr>
              <a:lvl2pPr marL="742950" indent="-285750" eaLnBrk="0" hangingPunct="0">
                <a:spcBef>
                  <a:spcPct val="20000"/>
                </a:spcBef>
                <a:buChar char="–"/>
                <a:defRPr sz="13200">
                  <a:solidFill>
                    <a:schemeClr val="tx1"/>
                  </a:solidFill>
                  <a:latin typeface="Times New Roman" pitchFamily="18" charset="0"/>
                </a:defRPr>
              </a:lvl2pPr>
              <a:lvl3pPr marL="1143000" indent="-228600" eaLnBrk="0" hangingPunct="0">
                <a:spcBef>
                  <a:spcPct val="20000"/>
                </a:spcBef>
                <a:buChar char="•"/>
                <a:defRPr sz="11300">
                  <a:solidFill>
                    <a:schemeClr val="tx1"/>
                  </a:solidFill>
                  <a:latin typeface="Times New Roman" pitchFamily="18" charset="0"/>
                </a:defRPr>
              </a:lvl3pPr>
              <a:lvl4pPr marL="1600200" indent="-228600" eaLnBrk="0" hangingPunct="0">
                <a:spcBef>
                  <a:spcPct val="20000"/>
                </a:spcBef>
                <a:buChar char="–"/>
                <a:defRPr sz="9400">
                  <a:solidFill>
                    <a:schemeClr val="tx1"/>
                  </a:solidFill>
                  <a:latin typeface="Times New Roman" pitchFamily="18" charset="0"/>
                </a:defRPr>
              </a:lvl4pPr>
              <a:lvl5pPr marL="2057400" indent="-228600" eaLnBrk="0" hangingPunct="0">
                <a:spcBef>
                  <a:spcPct val="20000"/>
                </a:spcBef>
                <a:buChar char="»"/>
                <a:defRPr sz="9400">
                  <a:solidFill>
                    <a:schemeClr val="tx1"/>
                  </a:solidFill>
                  <a:latin typeface="Times New Roman" pitchFamily="18" charset="0"/>
                </a:defRPr>
              </a:lvl5pPr>
              <a:lvl6pPr marL="2514600" indent="-228600" eaLnBrk="0" fontAlgn="base" hangingPunct="0">
                <a:spcBef>
                  <a:spcPct val="20000"/>
                </a:spcBef>
                <a:spcAft>
                  <a:spcPct val="0"/>
                </a:spcAft>
                <a:buChar char="»"/>
                <a:defRPr sz="9400">
                  <a:solidFill>
                    <a:schemeClr val="tx1"/>
                  </a:solidFill>
                  <a:latin typeface="Times New Roman" pitchFamily="18" charset="0"/>
                </a:defRPr>
              </a:lvl6pPr>
              <a:lvl7pPr marL="2971800" indent="-228600" eaLnBrk="0" fontAlgn="base" hangingPunct="0">
                <a:spcBef>
                  <a:spcPct val="20000"/>
                </a:spcBef>
                <a:spcAft>
                  <a:spcPct val="0"/>
                </a:spcAft>
                <a:buChar char="»"/>
                <a:defRPr sz="9400">
                  <a:solidFill>
                    <a:schemeClr val="tx1"/>
                  </a:solidFill>
                  <a:latin typeface="Times New Roman" pitchFamily="18" charset="0"/>
                </a:defRPr>
              </a:lvl7pPr>
              <a:lvl8pPr marL="3429000" indent="-228600" eaLnBrk="0" fontAlgn="base" hangingPunct="0">
                <a:spcBef>
                  <a:spcPct val="20000"/>
                </a:spcBef>
                <a:spcAft>
                  <a:spcPct val="0"/>
                </a:spcAft>
                <a:buChar char="»"/>
                <a:defRPr sz="9400">
                  <a:solidFill>
                    <a:schemeClr val="tx1"/>
                  </a:solidFill>
                  <a:latin typeface="Times New Roman" pitchFamily="18" charset="0"/>
                </a:defRPr>
              </a:lvl8pPr>
              <a:lvl9pPr marL="3886200" indent="-228600" eaLnBrk="0" fontAlgn="base" hangingPunct="0">
                <a:spcBef>
                  <a:spcPct val="20000"/>
                </a:spcBef>
                <a:spcAft>
                  <a:spcPct val="0"/>
                </a:spcAft>
                <a:buChar char="»"/>
                <a:defRPr sz="9400">
                  <a:solidFill>
                    <a:schemeClr val="tx1"/>
                  </a:solidFill>
                  <a:latin typeface="Times New Roman" pitchFamily="18" charset="0"/>
                </a:defRPr>
              </a:lvl9pPr>
            </a:lstStyle>
            <a:p>
              <a:pPr>
                <a:buFontTx/>
                <a:buNone/>
                <a:defRPr/>
              </a:pPr>
              <a:endParaRPr lang="en-US" sz="6799"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49" name="Text Box 5"/>
          <p:cNvSpPr txBox="1">
            <a:spLocks noChangeArrowheads="1"/>
          </p:cNvSpPr>
          <p:nvPr/>
        </p:nvSpPr>
        <p:spPr bwMode="auto">
          <a:xfrm>
            <a:off x="521149" y="3108438"/>
            <a:ext cx="18195776" cy="1934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86160" tIns="43080" rIns="86160" bIns="43080"/>
          <a:lstStyle>
            <a:lvl1pPr eaLnBrk="0" hangingPunct="0">
              <a:spcBef>
                <a:spcPct val="20000"/>
              </a:spcBef>
              <a:buChar char="•"/>
              <a:defRPr sz="14100">
                <a:solidFill>
                  <a:schemeClr val="tx1"/>
                </a:solidFill>
                <a:latin typeface="Times New Roman" panose="02020603050405020304" pitchFamily="18" charset="0"/>
              </a:defRPr>
            </a:lvl1pPr>
            <a:lvl2pPr marL="742950" indent="-285750" eaLnBrk="0" hangingPunct="0">
              <a:spcBef>
                <a:spcPct val="20000"/>
              </a:spcBef>
              <a:buChar char="–"/>
              <a:defRPr sz="12400">
                <a:solidFill>
                  <a:schemeClr val="tx1"/>
                </a:solidFill>
                <a:latin typeface="Times New Roman" panose="02020603050405020304" pitchFamily="18" charset="0"/>
              </a:defRPr>
            </a:lvl2pPr>
            <a:lvl3pPr marL="1143000" indent="-228600" eaLnBrk="0" hangingPunct="0">
              <a:spcBef>
                <a:spcPct val="20000"/>
              </a:spcBef>
              <a:buChar char="•"/>
              <a:defRPr sz="10700">
                <a:solidFill>
                  <a:schemeClr val="tx1"/>
                </a:solidFill>
                <a:latin typeface="Times New Roman" panose="02020603050405020304" pitchFamily="18" charset="0"/>
              </a:defRPr>
            </a:lvl3pPr>
            <a:lvl4pPr marL="1600200" indent="-228600" eaLnBrk="0" hangingPunct="0">
              <a:spcBef>
                <a:spcPct val="20000"/>
              </a:spcBef>
              <a:buChar char="–"/>
              <a:defRPr sz="8900">
                <a:solidFill>
                  <a:schemeClr val="tx1"/>
                </a:solidFill>
                <a:latin typeface="Times New Roman" panose="02020603050405020304" pitchFamily="18" charset="0"/>
              </a:defRPr>
            </a:lvl4pPr>
            <a:lvl5pPr marL="2057400" indent="-228600" eaLnBrk="0" hangingPunct="0">
              <a:spcBef>
                <a:spcPct val="20000"/>
              </a:spcBef>
              <a:buChar char="»"/>
              <a:defRPr sz="89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defRPr>
            </a:lvl9pPr>
          </a:lstStyle>
          <a:p>
            <a:pPr eaLnBrk="1" hangingPunct="1">
              <a:spcBef>
                <a:spcPct val="0"/>
              </a:spcBef>
              <a:buFontTx/>
              <a:buNone/>
              <a:defRPr/>
            </a:pPr>
            <a:r>
              <a:rPr lang="en-US" altLang="en-US" sz="3599"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NOMAD Team*</a:t>
            </a:r>
          </a:p>
          <a:p>
            <a:pPr eaLnBrk="1" hangingPunct="1">
              <a:spcBef>
                <a:spcPct val="0"/>
              </a:spcBef>
              <a:buFontTx/>
              <a:buNone/>
              <a:defRPr/>
            </a:pPr>
            <a:endParaRPr lang="en-US" altLang="en-US" sz="3599"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0" name="Picture 99"/>
          <p:cNvPicPr>
            <a:picLocks noChangeAspect="1"/>
          </p:cNvPicPr>
          <p:nvPr/>
        </p:nvPicPr>
        <p:blipFill rotWithShape="1">
          <a:blip r:embed="rId3"/>
          <a:srcRect l="9335" r="9477"/>
          <a:stretch/>
        </p:blipFill>
        <p:spPr>
          <a:xfrm>
            <a:off x="30895249" y="496084"/>
            <a:ext cx="5597902" cy="3430024"/>
          </a:xfrm>
          <a:prstGeom prst="rect">
            <a:avLst/>
          </a:prstGeom>
        </p:spPr>
      </p:pic>
      <p:sp>
        <p:nvSpPr>
          <p:cNvPr id="68" name="TextBox 67"/>
          <p:cNvSpPr txBox="1"/>
          <p:nvPr/>
        </p:nvSpPr>
        <p:spPr>
          <a:xfrm>
            <a:off x="39701674" y="2759647"/>
            <a:ext cx="2815194" cy="1200329"/>
          </a:xfrm>
          <a:prstGeom prst="rect">
            <a:avLst/>
          </a:prstGeom>
          <a:noFill/>
        </p:spPr>
        <p:txBody>
          <a:bodyPr wrap="none" rtlCol="0">
            <a:spAutoFit/>
          </a:bodyPr>
          <a:lstStyle/>
          <a:p>
            <a:r>
              <a:rPr lang="en-US" sz="72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Part 2</a:t>
            </a:r>
            <a:endParaRPr lang="en-US" sz="7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Rectangle 4"/>
          <p:cNvSpPr/>
          <p:nvPr/>
        </p:nvSpPr>
        <p:spPr>
          <a:xfrm>
            <a:off x="26876077" y="2608214"/>
            <a:ext cx="324281" cy="27537247"/>
          </a:xfrm>
          <a:prstGeom prst="rect">
            <a:avLst/>
          </a:prstGeom>
          <a:solidFill>
            <a:srgbClr val="31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p:cNvSpPr>
            <a:spLocks noChangeArrowheads="1"/>
          </p:cNvSpPr>
          <p:nvPr/>
        </p:nvSpPr>
        <p:spPr bwMode="auto">
          <a:xfrm>
            <a:off x="449141" y="4397892"/>
            <a:ext cx="13622815" cy="256140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160" tIns="43080" rIns="86160" bIns="43080" anchor="ctr"/>
          <a:lstStyle>
            <a:lvl1pPr>
              <a:spcBef>
                <a:spcPct val="20000"/>
              </a:spcBef>
              <a:buChar char="•"/>
              <a:defRPr sz="14000">
                <a:solidFill>
                  <a:schemeClr val="tx1"/>
                </a:solidFill>
                <a:latin typeface="Times New Roman" panose="02020603050405020304" pitchFamily="18" charset="0"/>
              </a:defRPr>
            </a:lvl1pPr>
            <a:lvl2pPr marL="742950" indent="-285750">
              <a:spcBef>
                <a:spcPct val="20000"/>
              </a:spcBef>
              <a:buChar char="–"/>
              <a:defRPr sz="12300">
                <a:solidFill>
                  <a:schemeClr val="tx1"/>
                </a:solidFill>
                <a:latin typeface="Times New Roman" panose="02020603050405020304" pitchFamily="18" charset="0"/>
              </a:defRPr>
            </a:lvl2pPr>
            <a:lvl3pPr marL="1143000" indent="-228600">
              <a:spcBef>
                <a:spcPct val="20000"/>
              </a:spcBef>
              <a:buChar char="•"/>
              <a:defRPr sz="10600">
                <a:solidFill>
                  <a:schemeClr val="tx1"/>
                </a:solidFill>
                <a:latin typeface="Times New Roman" panose="02020603050405020304" pitchFamily="18" charset="0"/>
              </a:defRPr>
            </a:lvl3pPr>
            <a:lvl4pPr marL="1600200" indent="-228600">
              <a:spcBef>
                <a:spcPct val="20000"/>
              </a:spcBef>
              <a:buChar char="–"/>
              <a:defRPr sz="8800">
                <a:solidFill>
                  <a:schemeClr val="tx1"/>
                </a:solidFill>
                <a:latin typeface="Times New Roman" panose="02020603050405020304" pitchFamily="18" charset="0"/>
              </a:defRPr>
            </a:lvl4pPr>
            <a:lvl5pPr marL="2057400" indent="-228600">
              <a:spcBef>
                <a:spcPct val="20000"/>
              </a:spcBef>
              <a:buChar char="»"/>
              <a:defRPr sz="8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8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Rectangle 52"/>
          <p:cNvSpPr/>
          <p:nvPr/>
        </p:nvSpPr>
        <p:spPr>
          <a:xfrm>
            <a:off x="937549" y="4573894"/>
            <a:ext cx="12891513" cy="20390197"/>
          </a:xfrm>
          <a:prstGeom prst="rect">
            <a:avLst/>
          </a:prstGeom>
        </p:spPr>
        <p:txBody>
          <a:bodyPr wrap="square">
            <a:spAutoFit/>
          </a:bodyPr>
          <a:lstStyle/>
          <a:p>
            <a:pPr algn="ctr">
              <a:spcAft>
                <a:spcPts val="1800"/>
              </a:spcAft>
            </a:pPr>
            <a:r>
              <a:rPr lang="en-US" sz="4400" b="1" dirty="0">
                <a:latin typeface="Open Sans SemiBold" panose="020B0706030804020204"/>
                <a:ea typeface="Open Sans" panose="020B0606030504020204" pitchFamily="34" charset="0"/>
                <a:cs typeface="Open Sans" panose="020B0606030504020204" pitchFamily="34" charset="0"/>
              </a:rPr>
              <a:t>First </a:t>
            </a:r>
            <a:r>
              <a:rPr lang="en-US" sz="4400" b="1" dirty="0" smtClean="0">
                <a:latin typeface="Open Sans SemiBold" panose="020B0706030804020204"/>
                <a:ea typeface="Open Sans" panose="020B0606030504020204" pitchFamily="34" charset="0"/>
                <a:cs typeface="Open Sans" panose="020B0606030504020204" pitchFamily="34" charset="0"/>
              </a:rPr>
              <a:t>Achievements</a:t>
            </a:r>
          </a:p>
          <a:p>
            <a:pPr algn="just">
              <a:spcAft>
                <a:spcPts val="1200"/>
              </a:spcAft>
            </a:pPr>
            <a:r>
              <a:rPr lang="en-US" sz="3000" b="1" dirty="0" smtClean="0">
                <a:solidFill>
                  <a:srgbClr val="00B0F0"/>
                </a:solidFill>
                <a:latin typeface="Open Sans SemiBold" panose="020B0706030804020204"/>
                <a:ea typeface="Open Sans" panose="020B0606030504020204" pitchFamily="34" charset="0"/>
                <a:cs typeface="Open Sans" panose="020B0606030504020204" pitchFamily="34" charset="0"/>
              </a:rPr>
              <a:t>1. Bringing </a:t>
            </a:r>
            <a:r>
              <a:rPr lang="en-US" sz="3000" b="1" dirty="0">
                <a:solidFill>
                  <a:srgbClr val="00B0F0"/>
                </a:solidFill>
                <a:latin typeface="Open Sans SemiBold" panose="020B0706030804020204"/>
                <a:ea typeface="Open Sans" panose="020B0606030504020204" pitchFamily="34" charset="0"/>
                <a:cs typeface="Open Sans" panose="020B0606030504020204" pitchFamily="34" charset="0"/>
              </a:rPr>
              <a:t>the </a:t>
            </a:r>
            <a:r>
              <a:rPr lang="en-US" sz="3000" b="1" dirty="0" err="1">
                <a:solidFill>
                  <a:srgbClr val="00B0F0"/>
                </a:solidFill>
                <a:latin typeface="Open Sans SemiBold" panose="020B0706030804020204"/>
                <a:ea typeface="Open Sans" panose="020B0606030504020204" pitchFamily="34" charset="0"/>
                <a:cs typeface="Open Sans" panose="020B0606030504020204" pitchFamily="34" charset="0"/>
              </a:rPr>
              <a:t>Eigensolver</a:t>
            </a:r>
            <a:r>
              <a:rPr lang="en-US" sz="3000" b="1" dirty="0">
                <a:solidFill>
                  <a:srgbClr val="00B0F0"/>
                </a:solidFill>
                <a:latin typeface="Open Sans SemiBold" panose="020B0706030804020204"/>
                <a:ea typeface="Open Sans" panose="020B0606030504020204" pitchFamily="34" charset="0"/>
                <a:cs typeface="Open Sans" panose="020B0606030504020204" pitchFamily="34" charset="0"/>
              </a:rPr>
              <a:t> ELPA from the Peta- </a:t>
            </a:r>
            <a:r>
              <a:rPr lang="en-US" sz="3000" b="1" dirty="0" smtClean="0">
                <a:solidFill>
                  <a:srgbClr val="00B0F0"/>
                </a:solidFill>
                <a:latin typeface="Open Sans SemiBold" panose="020B0706030804020204"/>
                <a:ea typeface="Open Sans" panose="020B0606030504020204" pitchFamily="34" charset="0"/>
                <a:cs typeface="Open Sans" panose="020B0606030504020204" pitchFamily="34" charset="0"/>
              </a:rPr>
              <a:t>to </a:t>
            </a:r>
            <a:r>
              <a:rPr lang="en-US" sz="3000" b="1" dirty="0">
                <a:solidFill>
                  <a:srgbClr val="00B0F0"/>
                </a:solidFill>
                <a:latin typeface="Open Sans SemiBold" panose="020B0706030804020204"/>
                <a:ea typeface="Open Sans" panose="020B0606030504020204" pitchFamily="34" charset="0"/>
                <a:cs typeface="Open Sans" panose="020B0606030504020204" pitchFamily="34" charset="0"/>
              </a:rPr>
              <a:t>Exascale</a:t>
            </a:r>
          </a:p>
          <a:p>
            <a:pPr algn="just">
              <a:spcAft>
                <a:spcPts val="1200"/>
              </a:spcAft>
            </a:pPr>
            <a:r>
              <a:rPr lang="en-US" sz="3000" dirty="0" smtClean="0">
                <a:latin typeface="Open Sans Light"/>
                <a:ea typeface="Open Sans" panose="020B0606030504020204" pitchFamily="34" charset="0"/>
                <a:cs typeface="Open Sans" panose="020B0606030504020204" pitchFamily="34" charset="0"/>
              </a:rPr>
              <a:t>The </a:t>
            </a:r>
            <a:r>
              <a:rPr lang="en-US" sz="3000" dirty="0">
                <a:latin typeface="Open Sans Light"/>
                <a:ea typeface="Open Sans" panose="020B0606030504020204" pitchFamily="34" charset="0"/>
                <a:cs typeface="Open Sans" panose="020B0606030504020204" pitchFamily="34" charset="0"/>
              </a:rPr>
              <a:t>computational cost of large-scale, semi-local </a:t>
            </a:r>
            <a:r>
              <a:rPr lang="en-US" sz="3000" dirty="0" smtClean="0">
                <a:latin typeface="Open Sans Light"/>
                <a:ea typeface="Open Sans" panose="020B0606030504020204" pitchFamily="34" charset="0"/>
                <a:cs typeface="Open Sans" panose="020B0606030504020204" pitchFamily="34" charset="0"/>
              </a:rPr>
              <a:t>DFT </a:t>
            </a:r>
            <a:r>
              <a:rPr lang="en-US" sz="3000" dirty="0">
                <a:latin typeface="Open Sans Light"/>
                <a:ea typeface="Open Sans" panose="020B0606030504020204" pitchFamily="34" charset="0"/>
                <a:cs typeface="Open Sans" panose="020B0606030504020204" pitchFamily="34" charset="0"/>
              </a:rPr>
              <a:t>calculations is dominated by the solution of (generalized) complex </a:t>
            </a:r>
            <a:r>
              <a:rPr lang="en-US" sz="3000" dirty="0" err="1">
                <a:latin typeface="Open Sans Light"/>
                <a:ea typeface="Open Sans" panose="020B0606030504020204" pitchFamily="34" charset="0"/>
                <a:cs typeface="Open Sans" panose="020B0606030504020204" pitchFamily="34" charset="0"/>
              </a:rPr>
              <a:t>eigenproblems</a:t>
            </a:r>
            <a:r>
              <a:rPr lang="en-US" sz="3000" dirty="0">
                <a:latin typeface="Open Sans Light"/>
                <a:ea typeface="Open Sans" panose="020B0606030504020204" pitchFamily="34" charset="0"/>
                <a:cs typeface="Open Sans" panose="020B0606030504020204" pitchFamily="34" charset="0"/>
              </a:rPr>
              <a:t>. </a:t>
            </a:r>
            <a:r>
              <a:rPr lang="en-US" sz="3000" dirty="0" smtClean="0">
                <a:latin typeface="Open Sans Light"/>
                <a:ea typeface="Open Sans" panose="020B0606030504020204" pitchFamily="34" charset="0"/>
                <a:cs typeface="Open Sans" panose="020B0606030504020204" pitchFamily="34" charset="0"/>
              </a:rPr>
              <a:t>This scales </a:t>
            </a:r>
            <a:r>
              <a:rPr lang="en-US" sz="3000" dirty="0">
                <a:latin typeface="Open Sans Light"/>
                <a:ea typeface="Open Sans" panose="020B0606030504020204" pitchFamily="34" charset="0"/>
                <a:cs typeface="Open Sans" panose="020B0606030504020204" pitchFamily="34" charset="0"/>
              </a:rPr>
              <a:t>as </a:t>
            </a:r>
            <a:r>
              <a:rPr lang="en-US" sz="3000" i="1" dirty="0">
                <a:latin typeface="+mn-lt"/>
                <a:ea typeface="Open Sans" panose="020B0606030504020204" pitchFamily="34" charset="0"/>
                <a:cs typeface="Open Sans" panose="020B0606030504020204" pitchFamily="34" charset="0"/>
              </a:rPr>
              <a:t>N</a:t>
            </a:r>
            <a:r>
              <a:rPr lang="en-US" sz="3000" baseline="30000" dirty="0">
                <a:latin typeface="Open Sans Light"/>
                <a:ea typeface="Open Sans" panose="020B0606030504020204" pitchFamily="34" charset="0"/>
                <a:cs typeface="Open Sans" panose="020B0606030504020204" pitchFamily="34" charset="0"/>
              </a:rPr>
              <a:t>3</a:t>
            </a:r>
            <a:r>
              <a:rPr lang="en-US" sz="3000" dirty="0">
                <a:latin typeface="Open Sans Light"/>
                <a:ea typeface="Open Sans" panose="020B0606030504020204" pitchFamily="34" charset="0"/>
                <a:cs typeface="Open Sans" panose="020B0606030504020204" pitchFamily="34" charset="0"/>
              </a:rPr>
              <a:t> with the system size </a:t>
            </a:r>
            <a:r>
              <a:rPr lang="en-US" sz="3000" i="1" dirty="0">
                <a:latin typeface="+mn-lt"/>
                <a:ea typeface="Open Sans" panose="020B0606030504020204" pitchFamily="34" charset="0"/>
                <a:cs typeface="Open Sans" panose="020B0606030504020204" pitchFamily="34" charset="0"/>
              </a:rPr>
              <a:t>N</a:t>
            </a:r>
            <a:r>
              <a:rPr lang="en-US" sz="3000" dirty="0">
                <a:latin typeface="Open Sans Light"/>
                <a:ea typeface="Open Sans" panose="020B0606030504020204" pitchFamily="34" charset="0"/>
                <a:cs typeface="Open Sans" panose="020B0606030504020204" pitchFamily="34" charset="0"/>
              </a:rPr>
              <a:t>, </a:t>
            </a:r>
            <a:r>
              <a:rPr lang="en-US" sz="3000" dirty="0" smtClean="0">
                <a:latin typeface="Open Sans Light"/>
                <a:ea typeface="Open Sans" panose="020B0606030504020204" pitchFamily="34" charset="0"/>
                <a:cs typeface="Open Sans" panose="020B0606030504020204" pitchFamily="34" charset="0"/>
              </a:rPr>
              <a:t>which severely </a:t>
            </a:r>
            <a:r>
              <a:rPr lang="en-US" sz="3000" dirty="0">
                <a:latin typeface="Open Sans Light"/>
                <a:ea typeface="Open Sans" panose="020B0606030504020204" pitchFamily="34" charset="0"/>
                <a:cs typeface="Open Sans" panose="020B0606030504020204" pitchFamily="34" charset="0"/>
              </a:rPr>
              <a:t>limits the complexity of the scientific questions that can be </a:t>
            </a:r>
            <a:r>
              <a:rPr lang="en-US" sz="3000" dirty="0" smtClean="0">
                <a:latin typeface="Open Sans Light"/>
                <a:ea typeface="Open Sans" panose="020B0606030504020204" pitchFamily="34" charset="0"/>
                <a:cs typeface="Open Sans" panose="020B0606030504020204" pitchFamily="34" charset="0"/>
              </a:rPr>
              <a:t>investigated. </a:t>
            </a:r>
            <a:r>
              <a:rPr lang="en-US" sz="3000" dirty="0">
                <a:latin typeface="Open Sans Light"/>
                <a:ea typeface="Open Sans" panose="020B0606030504020204" pitchFamily="34" charset="0"/>
                <a:cs typeface="Open Sans" panose="020B0606030504020204" pitchFamily="34" charset="0"/>
              </a:rPr>
              <a:t>To date, the </a:t>
            </a:r>
            <a:r>
              <a:rPr lang="en-US" sz="3000" dirty="0" smtClean="0">
                <a:latin typeface="Open Sans Light"/>
                <a:ea typeface="Open Sans" panose="020B0606030504020204" pitchFamily="34" charset="0"/>
                <a:cs typeface="Open Sans" panose="020B0606030504020204" pitchFamily="34" charset="0"/>
              </a:rPr>
              <a:t>open-source, </a:t>
            </a:r>
            <a:r>
              <a:rPr lang="en-US" sz="3000" dirty="0">
                <a:latin typeface="Open Sans Light"/>
                <a:ea typeface="Open Sans" panose="020B0606030504020204" pitchFamily="34" charset="0"/>
                <a:cs typeface="Open Sans" panose="020B0606030504020204" pitchFamily="34" charset="0"/>
              </a:rPr>
              <a:t>highly-scalable </a:t>
            </a:r>
            <a:r>
              <a:rPr lang="en-US" sz="3000" dirty="0" err="1" smtClean="0">
                <a:latin typeface="Open Sans Light"/>
                <a:ea typeface="Open Sans" panose="020B0606030504020204" pitchFamily="34" charset="0"/>
                <a:cs typeface="Open Sans" panose="020B0606030504020204" pitchFamily="34" charset="0"/>
              </a:rPr>
              <a:t>eigensolver</a:t>
            </a:r>
            <a:r>
              <a:rPr lang="en-US" sz="3000" dirty="0" smtClean="0">
                <a:latin typeface="Open Sans Light"/>
                <a:ea typeface="Open Sans" panose="020B0606030504020204" pitchFamily="34" charset="0"/>
                <a:cs typeface="Open Sans" panose="020B0606030504020204" pitchFamily="34" charset="0"/>
              </a:rPr>
              <a:t> </a:t>
            </a:r>
            <a:r>
              <a:rPr lang="en-US" sz="3000" dirty="0">
                <a:latin typeface="Open Sans Light"/>
                <a:ea typeface="Open Sans" panose="020B0606030504020204" pitchFamily="34" charset="0"/>
                <a:cs typeface="Open Sans" panose="020B0606030504020204" pitchFamily="34" charset="0"/>
              </a:rPr>
              <a:t>ELPA, </a:t>
            </a:r>
            <a:r>
              <a:rPr lang="en-US" sz="3000" dirty="0" smtClean="0">
                <a:latin typeface="Open Sans Light"/>
                <a:ea typeface="Open Sans" panose="020B0606030504020204" pitchFamily="34" charset="0"/>
                <a:cs typeface="Open Sans" panose="020B0606030504020204" pitchFamily="34" charset="0"/>
              </a:rPr>
              <a:t>originally </a:t>
            </a:r>
            <a:r>
              <a:rPr lang="en-US" sz="3000" dirty="0">
                <a:latin typeface="Open Sans Light"/>
                <a:ea typeface="Open Sans" panose="020B0606030504020204" pitchFamily="34" charset="0"/>
                <a:cs typeface="Open Sans" panose="020B0606030504020204" pitchFamily="34" charset="0"/>
              </a:rPr>
              <a:t>developed in a </a:t>
            </a:r>
            <a:r>
              <a:rPr lang="en-US" sz="3000" dirty="0" smtClean="0">
                <a:latin typeface="Open Sans Light"/>
                <a:ea typeface="Open Sans" panose="020B0606030504020204" pitchFamily="34" charset="0"/>
                <a:cs typeface="Open Sans" panose="020B0606030504020204" pitchFamily="34" charset="0"/>
              </a:rPr>
              <a:t>collaboration </a:t>
            </a:r>
            <a:r>
              <a:rPr lang="en-US" sz="3000" dirty="0">
                <a:latin typeface="Open Sans Light"/>
                <a:ea typeface="Open Sans" panose="020B0606030504020204" pitchFamily="34" charset="0"/>
                <a:cs typeface="Open Sans" panose="020B0606030504020204" pitchFamily="34" charset="0"/>
              </a:rPr>
              <a:t>involving the </a:t>
            </a:r>
            <a:r>
              <a:rPr lang="en-US" sz="3000" dirty="0" smtClean="0">
                <a:latin typeface="Open Sans Light"/>
                <a:ea typeface="Open Sans" panose="020B0606030504020204" pitchFamily="34" charset="0"/>
                <a:cs typeface="Open Sans" panose="020B0606030504020204" pitchFamily="34" charset="0"/>
              </a:rPr>
              <a:t>MPCDF and NOMAD </a:t>
            </a:r>
            <a:r>
              <a:rPr lang="en-US" sz="3000" dirty="0">
                <a:latin typeface="Open Sans Light"/>
                <a:ea typeface="Open Sans" panose="020B0606030504020204" pitchFamily="34" charset="0"/>
                <a:cs typeface="Open Sans" panose="020B0606030504020204" pitchFamily="34" charset="0"/>
              </a:rPr>
              <a:t>Laboratory, is superior to </a:t>
            </a:r>
            <a:r>
              <a:rPr lang="en-US" sz="3000" dirty="0" smtClean="0">
                <a:latin typeface="Open Sans Light"/>
                <a:ea typeface="Open Sans" panose="020B0606030504020204" pitchFamily="34" charset="0"/>
                <a:cs typeface="Open Sans" panose="020B0606030504020204" pitchFamily="34" charset="0"/>
              </a:rPr>
              <a:t>all </a:t>
            </a:r>
            <a:r>
              <a:rPr lang="en-US" sz="3000" dirty="0" smtClean="0">
                <a:latin typeface="Open Sans Light"/>
                <a:ea typeface="Open Sans" panose="020B0606030504020204" pitchFamily="34" charset="0"/>
                <a:cs typeface="Open Sans" panose="020B0606030504020204" pitchFamily="34" charset="0"/>
              </a:rPr>
              <a:t>alter-natives</a:t>
            </a:r>
            <a:r>
              <a:rPr lang="en-US" sz="3000" dirty="0">
                <a:latin typeface="Open Sans Light"/>
                <a:ea typeface="Open Sans" panose="020B0606030504020204" pitchFamily="34" charset="0"/>
                <a:cs typeface="Open Sans" panose="020B0606030504020204" pitchFamily="34" charset="0"/>
              </a:rPr>
              <a:t>. As NERSC and Cray recently have demonstrated, it </a:t>
            </a:r>
            <a:r>
              <a:rPr lang="en-US" sz="3000" dirty="0" smtClean="0">
                <a:latin typeface="Open Sans Light"/>
                <a:ea typeface="Open Sans" panose="020B0606030504020204" pitchFamily="34" charset="0"/>
                <a:cs typeface="Open Sans" panose="020B0606030504020204" pitchFamily="34" charset="0"/>
              </a:rPr>
              <a:t>outperforms SCALAPACK </a:t>
            </a:r>
            <a:r>
              <a:rPr lang="en-US" sz="3000" dirty="0">
                <a:latin typeface="Open Sans Light"/>
                <a:ea typeface="Open Sans" panose="020B0606030504020204" pitchFamily="34" charset="0"/>
                <a:cs typeface="Open Sans" panose="020B0606030504020204" pitchFamily="34" charset="0"/>
              </a:rPr>
              <a:t>on all architectures </a:t>
            </a:r>
            <a:r>
              <a:rPr lang="en-US" sz="3000" dirty="0" smtClean="0">
                <a:latin typeface="Open Sans Light"/>
                <a:ea typeface="Open Sans" panose="020B0606030504020204" pitchFamily="34" charset="0"/>
                <a:cs typeface="Open Sans" panose="020B0606030504020204" pitchFamily="34" charset="0"/>
              </a:rPr>
              <a:t>tested (see Fig. 7)[1]): </a:t>
            </a:r>
            <a:r>
              <a:rPr lang="en-US" sz="3000" dirty="0">
                <a:latin typeface="Open Sans Light"/>
                <a:ea typeface="Open Sans" panose="020B0606030504020204" pitchFamily="34" charset="0"/>
                <a:cs typeface="Open Sans" panose="020B0606030504020204" pitchFamily="34" charset="0"/>
              </a:rPr>
              <a:t>ELPA is </a:t>
            </a:r>
            <a:r>
              <a:rPr lang="en-US" sz="3000" dirty="0" smtClean="0">
                <a:latin typeface="Open Sans Light"/>
                <a:ea typeface="Open Sans" panose="020B0606030504020204" pitchFamily="34" charset="0"/>
                <a:cs typeface="Open Sans" panose="020B0606030504020204" pitchFamily="34" charset="0"/>
              </a:rPr>
              <a:t>significantly faster and exhibits </a:t>
            </a:r>
            <a:r>
              <a:rPr lang="en-US" sz="3000" dirty="0">
                <a:latin typeface="Open Sans Light"/>
                <a:ea typeface="Open Sans" panose="020B0606030504020204" pitchFamily="34" charset="0"/>
                <a:cs typeface="Open Sans" panose="020B0606030504020204" pitchFamily="34" charset="0"/>
              </a:rPr>
              <a:t>improved scalability to much larger number of cores. These </a:t>
            </a:r>
            <a:r>
              <a:rPr lang="en-US" sz="3000" dirty="0" smtClean="0">
                <a:latin typeface="Open Sans Light"/>
                <a:ea typeface="Open Sans" panose="020B0606030504020204" pitchFamily="34" charset="0"/>
                <a:cs typeface="Open Sans" panose="020B0606030504020204" pitchFamily="34" charset="0"/>
              </a:rPr>
              <a:t>advantages translate </a:t>
            </a:r>
            <a:r>
              <a:rPr lang="en-US" sz="3000" dirty="0">
                <a:latin typeface="Open Sans Light"/>
                <a:ea typeface="Open Sans" panose="020B0606030504020204" pitchFamily="34" charset="0"/>
                <a:cs typeface="Open Sans" panose="020B0606030504020204" pitchFamily="34" charset="0"/>
              </a:rPr>
              <a:t>into immense computational savings in actual </a:t>
            </a:r>
            <a:r>
              <a:rPr lang="en-US" sz="3000" dirty="0" smtClean="0">
                <a:latin typeface="Open Sans Light"/>
                <a:ea typeface="Open Sans" panose="020B0606030504020204" pitchFamily="34" charset="0"/>
                <a:cs typeface="Open Sans" panose="020B0606030504020204" pitchFamily="34" charset="0"/>
              </a:rPr>
              <a:t>DFT calculations</a:t>
            </a:r>
            <a:r>
              <a:rPr lang="en-US" sz="3000" dirty="0">
                <a:latin typeface="Open Sans Light"/>
                <a:ea typeface="Open Sans" panose="020B0606030504020204" pitchFamily="34" charset="0"/>
                <a:cs typeface="Open Sans" panose="020B0606030504020204" pitchFamily="34" charset="0"/>
              </a:rPr>
              <a:t>. </a:t>
            </a:r>
            <a:r>
              <a:rPr lang="en-US" sz="3000" dirty="0" smtClean="0">
                <a:latin typeface="Open Sans Light"/>
                <a:ea typeface="Open Sans" panose="020B0606030504020204" pitchFamily="34" charset="0"/>
                <a:cs typeface="Open Sans" panose="020B0606030504020204" pitchFamily="34" charset="0"/>
              </a:rPr>
              <a:t>The 2021 </a:t>
            </a:r>
            <a:r>
              <a:rPr lang="en-US" sz="3000" dirty="0">
                <a:latin typeface="Open Sans Light"/>
                <a:ea typeface="Open Sans" panose="020B0606030504020204" pitchFamily="34" charset="0"/>
                <a:cs typeface="Open Sans" panose="020B0606030504020204" pitchFamily="34" charset="0"/>
              </a:rPr>
              <a:t>release of </a:t>
            </a:r>
            <a:r>
              <a:rPr lang="en-US" sz="3000" dirty="0" smtClean="0">
                <a:latin typeface="Open Sans Light"/>
                <a:ea typeface="Open Sans" panose="020B0606030504020204" pitchFamily="34" charset="0"/>
                <a:cs typeface="Open Sans" panose="020B0606030504020204" pitchFamily="34" charset="0"/>
              </a:rPr>
              <a:t>ELPA already works on current (</a:t>
            </a:r>
            <a:r>
              <a:rPr lang="en-US" sz="3000" dirty="0">
                <a:latin typeface="Open Sans Light"/>
                <a:ea typeface="Open Sans" panose="020B0606030504020204" pitchFamily="34" charset="0"/>
                <a:cs typeface="Open Sans" panose="020B0606030504020204" pitchFamily="34" charset="0"/>
              </a:rPr>
              <a:t>pre)-exascale technologies. T</a:t>
            </a:r>
            <a:r>
              <a:rPr lang="en-US" sz="3000" dirty="0" smtClean="0">
                <a:latin typeface="Open Sans Light"/>
                <a:ea typeface="Open Sans" panose="020B0606030504020204" pitchFamily="34" charset="0"/>
                <a:cs typeface="Open Sans" panose="020B0606030504020204" pitchFamily="34" charset="0"/>
              </a:rPr>
              <a:t>his </a:t>
            </a:r>
            <a:r>
              <a:rPr lang="en-US" sz="3000" dirty="0">
                <a:latin typeface="Open Sans Light"/>
                <a:ea typeface="Open Sans" panose="020B0606030504020204" pitchFamily="34" charset="0"/>
                <a:cs typeface="Open Sans" panose="020B0606030504020204" pitchFamily="34" charset="0"/>
              </a:rPr>
              <a:t>includes support for GPUs [2,3] from </a:t>
            </a:r>
            <a:r>
              <a:rPr lang="en-US" sz="3000" dirty="0" err="1" smtClean="0">
                <a:latin typeface="Open Sans Light"/>
                <a:ea typeface="Open Sans" panose="020B0606030504020204" pitchFamily="34" charset="0"/>
                <a:cs typeface="Open Sans" panose="020B0606030504020204" pitchFamily="34" charset="0"/>
              </a:rPr>
              <a:t>Nvidia</a:t>
            </a:r>
            <a:r>
              <a:rPr lang="en-US" sz="3000" dirty="0">
                <a:latin typeface="Open Sans Light"/>
                <a:ea typeface="Open Sans" panose="020B0606030504020204" pitchFamily="34" charset="0"/>
                <a:cs typeface="Open Sans" panose="020B0606030504020204" pitchFamily="34" charset="0"/>
              </a:rPr>
              <a:t>, Intel, and AMD </a:t>
            </a:r>
            <a:r>
              <a:rPr lang="en-US" sz="3000" dirty="0" smtClean="0">
                <a:latin typeface="Open Sans Light"/>
                <a:ea typeface="Open Sans" panose="020B0606030504020204" pitchFamily="34" charset="0"/>
                <a:cs typeface="Open Sans" panose="020B0606030504020204" pitchFamily="34" charset="0"/>
              </a:rPr>
              <a:t>as well </a:t>
            </a:r>
            <a:r>
              <a:rPr lang="en-US" sz="3000" dirty="0">
                <a:latin typeface="Open Sans Light"/>
                <a:ea typeface="Open Sans" panose="020B0606030504020204" pitchFamily="34" charset="0"/>
                <a:cs typeface="Open Sans" panose="020B0606030504020204" pitchFamily="34" charset="0"/>
              </a:rPr>
              <a:t>as the  </a:t>
            </a:r>
            <a:r>
              <a:rPr lang="en-US" sz="3000" dirty="0" smtClean="0">
                <a:latin typeface="Open Sans Light"/>
                <a:ea typeface="Open Sans" panose="020B0606030504020204" pitchFamily="34" charset="0"/>
                <a:cs typeface="Open Sans" panose="020B0606030504020204" pitchFamily="34" charset="0"/>
              </a:rPr>
              <a:t>ARM-based architecture </a:t>
            </a:r>
            <a:r>
              <a:rPr lang="en-US" sz="3000" dirty="0">
                <a:latin typeface="Open Sans Light"/>
                <a:ea typeface="Open Sans" panose="020B0606030504020204" pitchFamily="34" charset="0"/>
                <a:cs typeface="Open Sans" panose="020B0606030504020204" pitchFamily="34" charset="0"/>
              </a:rPr>
              <a:t>used </a:t>
            </a:r>
            <a:r>
              <a:rPr lang="en-US" sz="3000" dirty="0" smtClean="0">
                <a:latin typeface="Open Sans Light"/>
                <a:ea typeface="Open Sans" panose="020B0606030504020204" pitchFamily="34" charset="0"/>
                <a:cs typeface="Open Sans" panose="020B0606030504020204" pitchFamily="34" charset="0"/>
              </a:rPr>
              <a:t>in </a:t>
            </a:r>
            <a:r>
              <a:rPr lang="en-US" sz="3000" dirty="0" err="1" smtClean="0">
                <a:latin typeface="Open Sans Light"/>
                <a:ea typeface="Open Sans" panose="020B0606030504020204" pitchFamily="34" charset="0"/>
                <a:cs typeface="Open Sans" panose="020B0606030504020204" pitchFamily="34" charset="0"/>
              </a:rPr>
              <a:t>Fugaku</a:t>
            </a:r>
            <a:r>
              <a:rPr lang="en-US" sz="3000" dirty="0">
                <a:latin typeface="Open Sans Light"/>
                <a:ea typeface="Open Sans" panose="020B0606030504020204" pitchFamily="34" charset="0"/>
                <a:cs typeface="Open Sans" panose="020B0606030504020204" pitchFamily="34" charset="0"/>
              </a:rPr>
              <a:t>, one of the </a:t>
            </a:r>
            <a:r>
              <a:rPr lang="en-US" sz="3000" dirty="0" smtClean="0">
                <a:latin typeface="Open Sans Light"/>
                <a:ea typeface="Open Sans" panose="020B0606030504020204" pitchFamily="34" charset="0"/>
                <a:cs typeface="Open Sans" panose="020B0606030504020204" pitchFamily="34" charset="0"/>
              </a:rPr>
              <a:t>fastest supercomputers available to date.  </a:t>
            </a:r>
          </a:p>
          <a:p>
            <a:r>
              <a:rPr lang="en-US" sz="3000" dirty="0">
                <a:latin typeface="Open Sans Light"/>
                <a:ea typeface="Open Sans" panose="020B0606030504020204" pitchFamily="34" charset="0"/>
                <a:cs typeface="Open Sans" panose="020B0606030504020204" pitchFamily="34" charset="0"/>
              </a:rPr>
              <a:t> </a:t>
            </a:r>
            <a:r>
              <a:rPr lang="en-US" sz="3000" dirty="0" smtClean="0">
                <a:latin typeface="Open Sans Light"/>
                <a:ea typeface="Open Sans" panose="020B0606030504020204" pitchFamily="34" charset="0"/>
                <a:cs typeface="Open Sans" panose="020B0606030504020204" pitchFamily="34" charset="0"/>
              </a:rPr>
              <a:t>                                                                                           	</a:t>
            </a:r>
          </a:p>
          <a:p>
            <a:endParaRPr lang="en-US" sz="3000" dirty="0">
              <a:latin typeface="Open Sans Light"/>
              <a:ea typeface="Open Sans" panose="020B0606030504020204" pitchFamily="34" charset="0"/>
              <a:cs typeface="Open Sans" panose="020B0606030504020204" pitchFamily="34" charset="0"/>
            </a:endParaRPr>
          </a:p>
          <a:p>
            <a:endParaRPr lang="en-US" sz="3000" dirty="0">
              <a:latin typeface="Open Sans Light"/>
              <a:ea typeface="Open Sans" panose="020B0606030504020204" pitchFamily="34" charset="0"/>
              <a:cs typeface="Open Sans" panose="020B0606030504020204" pitchFamily="34" charset="0"/>
            </a:endParaRPr>
          </a:p>
          <a:p>
            <a:endParaRPr lang="en-US" sz="3000" dirty="0">
              <a:latin typeface="Open Sans Light"/>
              <a:ea typeface="Open Sans" panose="020B0606030504020204" pitchFamily="34" charset="0"/>
              <a:cs typeface="Open Sans" panose="020B0606030504020204" pitchFamily="34" charset="0"/>
            </a:endParaRPr>
          </a:p>
          <a:p>
            <a:endParaRPr lang="en-US" sz="3000" dirty="0" smtClean="0">
              <a:latin typeface="Open Sans Light"/>
              <a:ea typeface="Open Sans" panose="020B0606030504020204" pitchFamily="34" charset="0"/>
              <a:cs typeface="Open Sans" panose="020B0606030504020204" pitchFamily="34" charset="0"/>
            </a:endParaRPr>
          </a:p>
          <a:p>
            <a:endParaRPr lang="en-US" sz="3000" dirty="0">
              <a:latin typeface="Open Sans Light"/>
              <a:ea typeface="Open Sans" panose="020B0606030504020204" pitchFamily="34" charset="0"/>
              <a:cs typeface="Open Sans" panose="020B0606030504020204" pitchFamily="34" charset="0"/>
            </a:endParaRPr>
          </a:p>
          <a:p>
            <a:endParaRPr lang="en-US" sz="3000" dirty="0" smtClean="0">
              <a:latin typeface="Open Sans Light"/>
              <a:ea typeface="Open Sans" panose="020B0606030504020204" pitchFamily="34" charset="0"/>
              <a:cs typeface="Open Sans" panose="020B0606030504020204" pitchFamily="34" charset="0"/>
            </a:endParaRPr>
          </a:p>
          <a:p>
            <a:endParaRPr lang="en-US" sz="3000" dirty="0">
              <a:latin typeface="Open Sans Light"/>
              <a:ea typeface="Open Sans" panose="020B0606030504020204" pitchFamily="34" charset="0"/>
              <a:cs typeface="Open Sans" panose="020B0606030504020204" pitchFamily="34" charset="0"/>
            </a:endParaRPr>
          </a:p>
          <a:p>
            <a:endParaRPr lang="en-US" sz="3000" dirty="0" smtClean="0">
              <a:latin typeface="Open Sans Light"/>
              <a:ea typeface="Open Sans" panose="020B0606030504020204" pitchFamily="34" charset="0"/>
              <a:cs typeface="Open Sans" panose="020B0606030504020204" pitchFamily="34" charset="0"/>
            </a:endParaRPr>
          </a:p>
          <a:p>
            <a:endParaRPr lang="en-US" sz="3000" dirty="0">
              <a:latin typeface="Open Sans Light"/>
              <a:ea typeface="Open Sans" panose="020B0606030504020204" pitchFamily="34" charset="0"/>
              <a:cs typeface="Open Sans" panose="020B0606030504020204" pitchFamily="34" charset="0"/>
            </a:endParaRPr>
          </a:p>
          <a:p>
            <a:endParaRPr lang="en-US" sz="3000" dirty="0" smtClean="0">
              <a:latin typeface="Open Sans Light"/>
              <a:ea typeface="Open Sans" panose="020B0606030504020204" pitchFamily="34" charset="0"/>
              <a:cs typeface="Open Sans" panose="020B0606030504020204" pitchFamily="34" charset="0"/>
            </a:endParaRPr>
          </a:p>
          <a:p>
            <a:endParaRPr lang="en-US" sz="3000" dirty="0">
              <a:latin typeface="Open Sans Light"/>
              <a:ea typeface="Open Sans" panose="020B0606030504020204" pitchFamily="34" charset="0"/>
              <a:cs typeface="Open Sans" panose="020B0606030504020204" pitchFamily="34" charset="0"/>
            </a:endParaRPr>
          </a:p>
          <a:p>
            <a:endParaRPr lang="en-US" sz="3000" dirty="0" smtClean="0">
              <a:latin typeface="Open Sans Light"/>
              <a:ea typeface="Open Sans" panose="020B0606030504020204" pitchFamily="34" charset="0"/>
              <a:cs typeface="Open Sans" panose="020B0606030504020204" pitchFamily="34" charset="0"/>
            </a:endParaRPr>
          </a:p>
          <a:p>
            <a:endParaRPr lang="de-DE" sz="3000" dirty="0" smtClean="0">
              <a:latin typeface="Open Sans Light"/>
              <a:ea typeface="Open Sans" panose="020B0606030504020204" pitchFamily="34" charset="0"/>
              <a:cs typeface="Open Sans" panose="020B0606030504020204" pitchFamily="34" charset="0"/>
            </a:endParaRPr>
          </a:p>
          <a:p>
            <a:endParaRPr lang="en-US" sz="3000" dirty="0" smtClean="0">
              <a:latin typeface="Open Sans Light"/>
              <a:ea typeface="Open Sans" panose="020B0606030504020204" pitchFamily="34" charset="0"/>
              <a:cs typeface="Open Sans" panose="020B0606030504020204" pitchFamily="34" charset="0"/>
            </a:endParaRPr>
          </a:p>
          <a:p>
            <a:pPr algn="just"/>
            <a:r>
              <a:rPr lang="en-US" sz="3000" dirty="0" smtClean="0">
                <a:latin typeface="Open Sans Light"/>
                <a:ea typeface="Open Sans" panose="020B0606030504020204" pitchFamily="34" charset="0"/>
                <a:cs typeface="Open Sans" panose="020B0606030504020204" pitchFamily="34" charset="0"/>
              </a:rPr>
              <a:t>In addition</a:t>
            </a:r>
            <a:r>
              <a:rPr lang="en-US" sz="3000" dirty="0">
                <a:latin typeface="Open Sans Light"/>
                <a:ea typeface="Open Sans" panose="020B0606030504020204" pitchFamily="34" charset="0"/>
                <a:cs typeface="Open Sans" panose="020B0606030504020204" pitchFamily="34" charset="0"/>
              </a:rPr>
              <a:t>, ELPA now supports mixed-precision calculations [4] as well as </a:t>
            </a:r>
            <a:r>
              <a:rPr lang="en-US" sz="3000" dirty="0" err="1">
                <a:latin typeface="Open Sans Light"/>
                <a:ea typeface="Open Sans" panose="020B0606030504020204" pitchFamily="34" charset="0"/>
                <a:cs typeface="Open Sans" panose="020B0606030504020204" pitchFamily="34" charset="0"/>
              </a:rPr>
              <a:t>autotuning</a:t>
            </a:r>
            <a:r>
              <a:rPr lang="en-US" sz="3000" dirty="0">
                <a:latin typeface="Open Sans Light"/>
                <a:ea typeface="Open Sans" panose="020B0606030504020204" pitchFamily="34" charset="0"/>
                <a:cs typeface="Open Sans" panose="020B0606030504020204" pitchFamily="34" charset="0"/>
              </a:rPr>
              <a:t>.[5] For the latter, it identifies the degree of GPU deployment, algorithmic parameters, CPU-specific vectorization kernels, etc. in an iterative </a:t>
            </a:r>
            <a:r>
              <a:rPr lang="en-US" sz="3000" dirty="0" smtClean="0">
                <a:latin typeface="Open Sans Light"/>
                <a:ea typeface="Open Sans" panose="020B0606030504020204" pitchFamily="34" charset="0"/>
                <a:cs typeface="Open Sans" panose="020B0606030504020204" pitchFamily="34" charset="0"/>
              </a:rPr>
              <a:t>fashion. With that, the </a:t>
            </a:r>
            <a:r>
              <a:rPr lang="en-US" sz="3000" dirty="0">
                <a:latin typeface="Open Sans Light"/>
                <a:ea typeface="Open Sans" panose="020B0606030504020204" pitchFamily="34" charset="0"/>
                <a:cs typeface="Open Sans" panose="020B0606030504020204" pitchFamily="34" charset="0"/>
              </a:rPr>
              <a:t> </a:t>
            </a:r>
            <a:r>
              <a:rPr lang="en-US" sz="3000" dirty="0" smtClean="0">
                <a:latin typeface="Open Sans Light"/>
                <a:ea typeface="Open Sans" panose="020B0606030504020204" pitchFamily="34" charset="0"/>
                <a:cs typeface="Open Sans" panose="020B0606030504020204" pitchFamily="34" charset="0"/>
              </a:rPr>
              <a:t>ELPA 2021 release is the most performant, scalable, and user-friendly </a:t>
            </a:r>
            <a:r>
              <a:rPr lang="en-US" sz="3000" dirty="0" err="1" smtClean="0">
                <a:latin typeface="Open Sans Light"/>
                <a:ea typeface="Open Sans" panose="020B0606030504020204" pitchFamily="34" charset="0"/>
                <a:cs typeface="Open Sans" panose="020B0606030504020204" pitchFamily="34" charset="0"/>
              </a:rPr>
              <a:t>eigensolver</a:t>
            </a:r>
            <a:r>
              <a:rPr lang="en-US" sz="3000" dirty="0" smtClean="0">
                <a:latin typeface="Open Sans Light"/>
                <a:ea typeface="Open Sans" panose="020B0606030504020204" pitchFamily="34" charset="0"/>
                <a:cs typeface="Open Sans" panose="020B0606030504020204" pitchFamily="34" charset="0"/>
              </a:rPr>
              <a:t> for materials science  available to date.</a:t>
            </a:r>
          </a:p>
          <a:p>
            <a:pPr algn="just"/>
            <a:endParaRPr lang="de-DE" sz="3000" dirty="0">
              <a:latin typeface="Open Sans Light"/>
              <a:ea typeface="Open Sans" panose="020B0606030504020204" pitchFamily="34" charset="0"/>
              <a:cs typeface="Open Sans" panose="020B0606030504020204" pitchFamily="34" charset="0"/>
            </a:endParaRPr>
          </a:p>
          <a:p>
            <a:pPr algn="just">
              <a:spcAft>
                <a:spcPts val="1200"/>
              </a:spcAft>
            </a:pPr>
            <a:r>
              <a:rPr lang="en-US" sz="3000" b="1" dirty="0" smtClean="0">
                <a:solidFill>
                  <a:srgbClr val="00B0F0"/>
                </a:solidFill>
                <a:latin typeface="Open Sans SemiBold" panose="020B0706030804020204"/>
                <a:ea typeface="Open Sans" panose="020B0606030504020204" pitchFamily="34" charset="0"/>
                <a:cs typeface="Open Sans" panose="020B0606030504020204" pitchFamily="34" charset="0"/>
              </a:rPr>
              <a:t>2. Workflow Recipes for Extensive </a:t>
            </a:r>
            <a:r>
              <a:rPr lang="en-US" sz="3000" b="1" i="1" dirty="0" smtClean="0">
                <a:solidFill>
                  <a:srgbClr val="00B0F0"/>
                </a:solidFill>
                <a:latin typeface="Open Sans SemiBold" panose="020B0706030804020204"/>
                <a:ea typeface="Open Sans" panose="020B0606030504020204" pitchFamily="34" charset="0"/>
                <a:cs typeface="Open Sans" panose="020B0606030504020204" pitchFamily="34" charset="0"/>
              </a:rPr>
              <a:t>ab initio </a:t>
            </a:r>
            <a:r>
              <a:rPr lang="en-US" sz="3000" b="1" dirty="0" smtClean="0">
                <a:solidFill>
                  <a:srgbClr val="00B0F0"/>
                </a:solidFill>
                <a:latin typeface="Open Sans SemiBold" panose="020B0706030804020204"/>
                <a:ea typeface="Open Sans" panose="020B0606030504020204" pitchFamily="34" charset="0"/>
                <a:cs typeface="Open Sans" panose="020B0606030504020204" pitchFamily="34" charset="0"/>
              </a:rPr>
              <a:t>Calculations </a:t>
            </a:r>
          </a:p>
          <a:p>
            <a:pPr algn="just">
              <a:spcAft>
                <a:spcPts val="1200"/>
              </a:spcAft>
            </a:pPr>
            <a:r>
              <a:rPr lang="en-US" sz="3000" dirty="0" smtClean="0">
                <a:latin typeface="Open Sans Light"/>
                <a:ea typeface="Open Sans" panose="020B0606030504020204" pitchFamily="34" charset="0"/>
                <a:cs typeface="Open Sans" panose="020B0606030504020204" pitchFamily="34" charset="0"/>
              </a:rPr>
              <a:t>The recently developed Atomic Simulation Recipes (ASR) [6] allow for efficiently managing and performing advanced computational tasks that, e.g. </a:t>
            </a:r>
            <a:r>
              <a:rPr lang="en-US" sz="3000" dirty="0">
                <a:latin typeface="Open Sans Light"/>
                <a:ea typeface="Open Sans" panose="020B0606030504020204" pitchFamily="34" charset="0"/>
                <a:cs typeface="Open Sans" panose="020B0606030504020204" pitchFamily="34" charset="0"/>
              </a:rPr>
              <a:t>involve several concurrent or sequential first-principles calculations. </a:t>
            </a:r>
          </a:p>
        </p:txBody>
      </p:sp>
      <p:sp>
        <p:nvSpPr>
          <p:cNvPr id="73" name="TextBox 72"/>
          <p:cNvSpPr txBox="1"/>
          <p:nvPr/>
        </p:nvSpPr>
        <p:spPr>
          <a:xfrm>
            <a:off x="3230753" y="23992158"/>
            <a:ext cx="5461143" cy="846976"/>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r>
            <a:br>
              <a:rPr lang="en-US" sz="2400" dirty="0">
                <a:latin typeface="Open Sans Light" panose="020B0306030504020204" pitchFamily="34" charset="0"/>
                <a:ea typeface="Open Sans Light" panose="020B0306030504020204" pitchFamily="34" charset="0"/>
                <a:cs typeface="Open Sans Light" panose="020B0306030504020204" pitchFamily="34" charset="0"/>
              </a:rPr>
            </a:b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TextBox 73"/>
          <p:cNvSpPr txBox="1"/>
          <p:nvPr/>
        </p:nvSpPr>
        <p:spPr>
          <a:xfrm>
            <a:off x="937548" y="25077956"/>
            <a:ext cx="3142471" cy="4154984"/>
          </a:xfrm>
          <a:prstGeom prst="rect">
            <a:avLst/>
          </a:prstGeom>
          <a:noFill/>
        </p:spPr>
        <p:txBody>
          <a:bodyPr wrap="square" rtlCol="0">
            <a:spAutoFit/>
          </a:bodyPr>
          <a:lstStyle/>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Fig. 8</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ASR defines  complex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workflows from a set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smaller smaller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tasks, i.e.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re-</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cipes</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Each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result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cached as a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record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with all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relevant </a:t>
            </a:r>
            <a:r>
              <a:rPr lang="en-US" sz="2400" spc="-90" dirty="0" smtClean="0">
                <a:latin typeface="Open Sans Light" panose="020B0306030504020204" pitchFamily="34" charset="0"/>
                <a:ea typeface="Open Sans Light" panose="020B0306030504020204" pitchFamily="34" charset="0"/>
                <a:cs typeface="Open Sans Light" panose="020B0306030504020204" pitchFamily="34" charset="0"/>
              </a:rPr>
              <a:t>meta-data </a:t>
            </a:r>
            <a:r>
              <a:rPr lang="en-US" sz="2400" spc="-90" dirty="0" smtClean="0">
                <a:latin typeface="Open Sans Light" panose="020B0306030504020204" pitchFamily="34" charset="0"/>
                <a:ea typeface="Open Sans Light" panose="020B0306030504020204" pitchFamily="34" charset="0"/>
                <a:cs typeface="Open Sans Light" panose="020B0306030504020204" pitchFamily="34" charset="0"/>
              </a:rPr>
              <a:t>to preserve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the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provenance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each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calculation.</a:t>
            </a:r>
          </a:p>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5" name="Picture 74"/>
          <p:cNvPicPr>
            <a:picLocks noChangeAspect="1"/>
          </p:cNvPicPr>
          <p:nvPr/>
        </p:nvPicPr>
        <p:blipFill>
          <a:blip r:embed="rId4"/>
          <a:stretch>
            <a:fillRect/>
          </a:stretch>
        </p:blipFill>
        <p:spPr>
          <a:xfrm>
            <a:off x="4206391" y="24987921"/>
            <a:ext cx="9622671" cy="4510733"/>
          </a:xfrm>
          <a:prstGeom prst="rect">
            <a:avLst/>
          </a:prstGeom>
        </p:spPr>
      </p:pic>
      <p:grpSp>
        <p:nvGrpSpPr>
          <p:cNvPr id="6" name="Group 5"/>
          <p:cNvGrpSpPr/>
          <p:nvPr/>
        </p:nvGrpSpPr>
        <p:grpSpPr>
          <a:xfrm>
            <a:off x="593157" y="12794304"/>
            <a:ext cx="13249472" cy="6303742"/>
            <a:chOff x="-8896242" y="12584035"/>
            <a:chExt cx="13513757" cy="6611235"/>
          </a:xfrm>
        </p:grpSpPr>
        <p:pic>
          <p:nvPicPr>
            <p:cNvPr id="31" name="Picture 30"/>
            <p:cNvPicPr>
              <a:picLocks noChangeAspect="1"/>
            </p:cNvPicPr>
            <p:nvPr/>
          </p:nvPicPr>
          <p:blipFill>
            <a:blip r:embed="rId5"/>
            <a:stretch>
              <a:fillRect/>
            </a:stretch>
          </p:blipFill>
          <p:spPr>
            <a:xfrm>
              <a:off x="-8896242" y="12584035"/>
              <a:ext cx="9744086" cy="6611235"/>
            </a:xfrm>
            <a:prstGeom prst="rect">
              <a:avLst/>
            </a:prstGeom>
          </p:spPr>
        </p:pic>
        <p:sp>
          <p:nvSpPr>
            <p:cNvPr id="32" name="TextBox 31"/>
            <p:cNvSpPr txBox="1"/>
            <p:nvPr/>
          </p:nvSpPr>
          <p:spPr>
            <a:xfrm>
              <a:off x="696196" y="13710822"/>
              <a:ext cx="3921319" cy="3970314"/>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Fig.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7</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Performance and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scaling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comparison of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ELPA and the Intel Math Kernel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Library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(MKL) for the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diagonalization of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 </a:t>
              </a:r>
              <a:r>
                <a:rPr lang="en-US" sz="2400" spc="-90" dirty="0" smtClean="0">
                  <a:latin typeface="Open Sans Light" panose="020B0306030504020204" pitchFamily="34" charset="0"/>
                  <a:ea typeface="Open Sans Light" panose="020B0306030504020204" pitchFamily="34" charset="0"/>
                  <a:cs typeface="Open Sans Light" panose="020B0306030504020204" pitchFamily="34" charset="0"/>
                </a:rPr>
                <a:t>double-precision, real </a:t>
              </a:r>
              <a:r>
                <a:rPr lang="en-US" sz="2400" spc="-90" dirty="0">
                  <a:latin typeface="Open Sans Light" panose="020B0306030504020204" pitchFamily="34" charset="0"/>
                  <a:ea typeface="Open Sans Light" panose="020B0306030504020204" pitchFamily="34" charset="0"/>
                  <a:cs typeface="Open Sans Light" panose="020B0306030504020204" pitchFamily="34" charset="0"/>
                </a:rPr>
                <a:t>matrix</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of size </a:t>
              </a:r>
              <a:r>
                <a:rPr lang="en-US" sz="2400" i="1" dirty="0">
                  <a:latin typeface="+mn-lt"/>
                  <a:ea typeface="Open Sans Light" panose="020B0306030504020204" pitchFamily="34" charset="0"/>
                  <a:cs typeface="Open Sans Light" panose="020B0306030504020204" pitchFamily="34" charset="0"/>
                </a:rPr>
                <a:t>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20,000</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percentage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computed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eigen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-vectors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pdsyevd</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in %) is noted as well.</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9" name="Group 8"/>
          <p:cNvGrpSpPr/>
          <p:nvPr/>
        </p:nvGrpSpPr>
        <p:grpSpPr>
          <a:xfrm>
            <a:off x="14036031" y="4397892"/>
            <a:ext cx="13992174" cy="26074456"/>
            <a:chOff x="14948898" y="4297010"/>
            <a:chExt cx="12824693" cy="25582539"/>
          </a:xfrm>
        </p:grpSpPr>
        <p:sp>
          <p:nvSpPr>
            <p:cNvPr id="33" name="Rectangle 9"/>
            <p:cNvSpPr>
              <a:spLocks noChangeArrowheads="1"/>
            </p:cNvSpPr>
            <p:nvPr/>
          </p:nvSpPr>
          <p:spPr bwMode="auto">
            <a:xfrm>
              <a:off x="14948898" y="4297010"/>
              <a:ext cx="12824693" cy="251307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160" tIns="43080" rIns="86160" bIns="43080" anchor="ctr"/>
            <a:lstStyle>
              <a:lvl1pPr>
                <a:spcBef>
                  <a:spcPct val="20000"/>
                </a:spcBef>
                <a:buChar char="•"/>
                <a:defRPr sz="14000">
                  <a:solidFill>
                    <a:schemeClr val="tx1"/>
                  </a:solidFill>
                  <a:latin typeface="Times New Roman" panose="02020603050405020304" pitchFamily="18" charset="0"/>
                </a:defRPr>
              </a:lvl1pPr>
              <a:lvl2pPr marL="742950" indent="-285750">
                <a:spcBef>
                  <a:spcPct val="20000"/>
                </a:spcBef>
                <a:buChar char="–"/>
                <a:defRPr sz="12300">
                  <a:solidFill>
                    <a:schemeClr val="tx1"/>
                  </a:solidFill>
                  <a:latin typeface="Times New Roman" panose="02020603050405020304" pitchFamily="18" charset="0"/>
                </a:defRPr>
              </a:lvl2pPr>
              <a:lvl3pPr marL="1143000" indent="-228600">
                <a:spcBef>
                  <a:spcPct val="20000"/>
                </a:spcBef>
                <a:buChar char="•"/>
                <a:defRPr sz="10600">
                  <a:solidFill>
                    <a:schemeClr val="tx1"/>
                  </a:solidFill>
                  <a:latin typeface="Times New Roman" panose="02020603050405020304" pitchFamily="18" charset="0"/>
                </a:defRPr>
              </a:lvl3pPr>
              <a:lvl4pPr marL="1600200" indent="-228600">
                <a:spcBef>
                  <a:spcPct val="20000"/>
                </a:spcBef>
                <a:buChar char="–"/>
                <a:defRPr sz="8800">
                  <a:solidFill>
                    <a:schemeClr val="tx1"/>
                  </a:solidFill>
                  <a:latin typeface="Times New Roman" panose="02020603050405020304" pitchFamily="18" charset="0"/>
                </a:defRPr>
              </a:lvl4pPr>
              <a:lvl5pPr marL="2057400" indent="-228600">
                <a:spcBef>
                  <a:spcPct val="20000"/>
                </a:spcBef>
                <a:buChar char="»"/>
                <a:defRPr sz="8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8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0" name="Rectangle 79"/>
            <p:cNvSpPr/>
            <p:nvPr/>
          </p:nvSpPr>
          <p:spPr>
            <a:xfrm>
              <a:off x="15167632" y="4448633"/>
              <a:ext cx="12293144" cy="25430916"/>
            </a:xfrm>
            <a:prstGeom prst="rect">
              <a:avLst/>
            </a:prstGeom>
          </p:spPr>
          <p:txBody>
            <a:bodyPr wrap="square">
              <a:spAutoFit/>
            </a:bodyPr>
            <a:lstStyle/>
            <a:p>
              <a:pPr algn="just">
                <a:spcAft>
                  <a:spcPts val="3000"/>
                </a:spcAft>
              </a:pPr>
              <a:r>
                <a:rPr lang="en-US" sz="3000" dirty="0" smtClean="0">
                  <a:latin typeface="Open Sans Light"/>
                  <a:ea typeface="Open Sans" panose="020B0606030504020204" pitchFamily="34" charset="0"/>
                  <a:cs typeface="Open Sans" panose="020B0606030504020204" pitchFamily="34" charset="0"/>
                </a:rPr>
                <a:t>Examples </a:t>
              </a:r>
              <a:r>
                <a:rPr lang="en-US" sz="3000" dirty="0">
                  <a:latin typeface="Open Sans Light"/>
                  <a:ea typeface="Open Sans" panose="020B0606030504020204" pitchFamily="34" charset="0"/>
                  <a:cs typeface="Open Sans" panose="020B0606030504020204" pitchFamily="34" charset="0"/>
                </a:rPr>
                <a:t>are the assessment of Raman spectra, electronic effective masses, or energy barriers. The central concept of ASR is a  high-level python script used to preform a task while preserving the data provenance</a:t>
              </a:r>
              <a:r>
                <a:rPr lang="en-US" sz="3000" dirty="0" smtClean="0">
                  <a:latin typeface="Open Sans Light"/>
                  <a:ea typeface="Open Sans" panose="020B0606030504020204" pitchFamily="34" charset="0"/>
                  <a:cs typeface="Open Sans" panose="020B0606030504020204" pitchFamily="34" charset="0"/>
                </a:rPr>
                <a:t>.</a:t>
              </a:r>
            </a:p>
            <a:p>
              <a:pPr>
                <a:spcAft>
                  <a:spcPts val="1200"/>
                </a:spcAft>
              </a:pPr>
              <a:r>
                <a:rPr lang="en-US" sz="3000" b="1" dirty="0" smtClean="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3.  A Massive Parallel Framework for Symbolic Regression and Compressed Sensing</a:t>
              </a:r>
            </a:p>
            <a:p>
              <a:pPr algn="just">
                <a:spcAft>
                  <a:spcPts val="30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SISSO++ package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[7, 8] provides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 massively parallel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implementation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of the sure-independence screening and sparsifying operator (SISSO) method. This AI technique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combines symbolic regression and compressed sensing and provides interpretable descriptors and identifies “materials genes”. So far,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SISSO has proven successful in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modeling,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for example, the stability of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crystal phases</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catalytic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reactivity and selectivity,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glass transition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tempera-</a:t>
              </a:r>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tures</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Stability of perovskites, and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topological character of materials. T</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he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new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implementation also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provides a python interface to facilitate the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post processing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analysis of the discovered expressions. D</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etailed </a:t>
              </a:r>
              <a:r>
                <a:rPr lang="en-US" sz="3000" dirty="0" err="1" smtClean="0">
                  <a:latin typeface="Open Sans Light" panose="020B0306030504020204" pitchFamily="34" charset="0"/>
                  <a:ea typeface="Open Sans Light" panose="020B0306030504020204" pitchFamily="34" charset="0"/>
                  <a:cs typeface="Open Sans Light" panose="020B0306030504020204" pitchFamily="34" charset="0"/>
                </a:rPr>
                <a:t>docu</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-mentation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tutorials provide a good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starting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point to learn how to apply SISSO to your own applications. </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1200"/>
                </a:spcAft>
              </a:pPr>
              <a:r>
                <a:rPr lang="en-US" sz="3000" b="1" dirty="0" smtClean="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4. Coupled-Cluster Theory for Periodic Solids</a:t>
              </a: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Coupled-cluster (CC) theory is considered the gold standard of quantum chemistry. It is the benchmark for approximate theories. The NOMAD team has developed an interface (CC-aims, [10]) to the CC-for-solids (cc4s) code [11]. With this interface, CC and MP2 calculations can now be performed with all-electron localized basis set codes, e.g. FHI-aims. </a:t>
              </a:r>
            </a:p>
            <a:p>
              <a:pPr algn="just">
                <a:spcAft>
                  <a:spcPts val="600"/>
                </a:spcAft>
              </a:pP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600"/>
                </a:spcAft>
              </a:pP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0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r>
              <a:b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b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recent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advancement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of cc4s exploits that spin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momentum conservation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imply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 significant degree of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sparsity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in central quantities of correlated methods.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resulting tensor contractions are efficiently executed by the Cyclops Tensor Framework (CTF), which is designed for modern super computer architectures. In combination this makes a fundamental step towards making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CC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methods accessible to exascale architectures</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algn="just">
                <a:spcAft>
                  <a:spcPts val="1000"/>
                </a:spcAft>
              </a:pPr>
              <a:r>
                <a:rPr lang="en-US" sz="3000" b="1" dirty="0" smtClean="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5</a:t>
              </a:r>
              <a:r>
                <a:rPr lang="en-US" sz="3000" b="1" dirty="0">
                  <a:solidFill>
                    <a:srgbClr val="00B0F0"/>
                  </a:solidFill>
                  <a:latin typeface="Open Sans SemiBold" panose="020B0706030804020204" pitchFamily="34" charset="0"/>
                  <a:ea typeface="Open Sans SemiBold" panose="020B0706030804020204" pitchFamily="34" charset="0"/>
                  <a:cs typeface="Open Sans SemiBold" panose="020B0706030804020204" pitchFamily="34" charset="0"/>
                </a:rPr>
                <a:t>. High-throughput Calculations of Vibrational Properties</a:t>
              </a:r>
            </a:p>
            <a:p>
              <a:pPr algn="just">
                <a:spcAft>
                  <a:spcPts val="1200"/>
                </a:spcAft>
              </a:pP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The newly developed python package FHI-vibes</a:t>
              </a:r>
              <a:r>
                <a:rPr lang="en-US" sz="30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[11] facilitates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high-throughput, first-principles calculations of </a:t>
              </a:r>
              <a:r>
                <a:rPr lang="en-US" sz="30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vibrational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properties of solids</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 It builds and interlinks established frameworks such as, e.g., the </a:t>
              </a:r>
              <a:r>
                <a:rPr lang="en-US" sz="3000" i="1" dirty="0">
                  <a:latin typeface="Open Sans Light" panose="020B0306030504020204" pitchFamily="34" charset="0"/>
                  <a:ea typeface="Open Sans Light" panose="020B0306030504020204" pitchFamily="34" charset="0"/>
                  <a:cs typeface="Open Sans Light" panose="020B0306030504020204" pitchFamily="34" charset="0"/>
                </a:rPr>
                <a:t>Atomic Simulation Environment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ASE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[12],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workflow management suite </a:t>
              </a:r>
              <a:r>
                <a:rPr lang="en-US" sz="3000" i="1" dirty="0">
                  <a:latin typeface="Open Sans Light" panose="020B0306030504020204" pitchFamily="34" charset="0"/>
                  <a:ea typeface="Open Sans Light" panose="020B0306030504020204" pitchFamily="34" charset="0"/>
                  <a:cs typeface="Open Sans Light" panose="020B0306030504020204" pitchFamily="34" charset="0"/>
                </a:rPr>
                <a:t>Fireworks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[13],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and the harmonic phonon code </a:t>
              </a:r>
              <a:r>
                <a:rPr lang="en-US" sz="3000" i="1" dirty="0" err="1">
                  <a:latin typeface="Open Sans Light" panose="020B0306030504020204" pitchFamily="34" charset="0"/>
                  <a:ea typeface="Open Sans Light" panose="020B0306030504020204" pitchFamily="34" charset="0"/>
                  <a:cs typeface="Open Sans Light" panose="020B0306030504020204" pitchFamily="34" charset="0"/>
                </a:rPr>
                <a:t>phonopy</a:t>
              </a:r>
              <a:r>
                <a:rPr lang="en-US" sz="3000" i="1" dirty="0">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[14].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By this means, it</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seamlessly bridges between perturbative methods based on the harmonic </a:t>
              </a:r>
              <a:r>
                <a:rPr lang="en-US" sz="30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approximation</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and fully anharmonic, </a:t>
              </a:r>
              <a:r>
                <a:rPr lang="en-US" sz="30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ab initio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molecular</a:t>
              </a:r>
              <a:r>
                <a:rPr lang="en-US" sz="30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dynamics simulations. For this reasons, </a:t>
              </a:r>
              <a:r>
                <a:rPr lang="en-US" sz="30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FHI-vibes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is the key piece of software that has enabled the high-throughput search for thermal insulators via </a:t>
              </a:r>
              <a:r>
                <a:rPr lang="en-US" sz="30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ab initio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Green-Kubo </a:t>
              </a:r>
              <a:r>
                <a:rPr lang="en-US" sz="30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calculations, </a:t>
              </a:r>
              <a:r>
                <a:rPr lang="en-US" sz="3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30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en-US" sz="30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 name="Group 1"/>
          <p:cNvGrpSpPr/>
          <p:nvPr/>
        </p:nvGrpSpPr>
        <p:grpSpPr>
          <a:xfrm>
            <a:off x="14490701" y="16001702"/>
            <a:ext cx="13503131" cy="4708529"/>
            <a:chOff x="12571451" y="18148310"/>
            <a:chExt cx="13068867" cy="4619699"/>
          </a:xfrm>
        </p:grpSpPr>
        <p:sp>
          <p:nvSpPr>
            <p:cNvPr id="78" name="TextBox 77"/>
            <p:cNvSpPr txBox="1"/>
            <p:nvPr/>
          </p:nvSpPr>
          <p:spPr>
            <a:xfrm>
              <a:off x="23022375" y="19503303"/>
              <a:ext cx="2617943" cy="2627140"/>
            </a:xfrm>
            <a:prstGeom prst="rect">
              <a:avLst/>
            </a:prstGeom>
            <a:noFill/>
          </p:spPr>
          <p:txBody>
            <a:bodyPr wrap="square" rtlCol="0">
              <a:spAutoFit/>
            </a:bodyPr>
            <a:lstStyle/>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Fig.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9: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CC-aims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an interface the to coupled-cluster-for-solids</a:t>
              </a: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(CC4S</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code. It was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deve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loped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for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all-</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elec</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tron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codes.</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9" name="Picture 78"/>
            <p:cNvPicPr>
              <a:picLocks noChangeAspect="1"/>
            </p:cNvPicPr>
            <p:nvPr/>
          </p:nvPicPr>
          <p:blipFill>
            <a:blip r:embed="rId6"/>
            <a:stretch>
              <a:fillRect/>
            </a:stretch>
          </p:blipFill>
          <p:spPr>
            <a:xfrm>
              <a:off x="12571451" y="18148310"/>
              <a:ext cx="10359756" cy="4619699"/>
            </a:xfrm>
            <a:prstGeom prst="rect">
              <a:avLst/>
            </a:prstGeom>
            <a:ln>
              <a:solidFill>
                <a:schemeClr val="tx1"/>
              </a:solidFill>
            </a:ln>
          </p:spPr>
        </p:pic>
      </p:grpSp>
      <p:pic>
        <p:nvPicPr>
          <p:cNvPr id="8" name="Picture 7"/>
          <p:cNvPicPr>
            <a:picLocks noChangeAspect="1"/>
          </p:cNvPicPr>
          <p:nvPr/>
        </p:nvPicPr>
        <p:blipFill>
          <a:blip r:embed="rId7"/>
          <a:stretch>
            <a:fillRect/>
          </a:stretch>
        </p:blipFill>
        <p:spPr>
          <a:xfrm>
            <a:off x="28388245" y="4397892"/>
            <a:ext cx="14008400" cy="25614022"/>
          </a:xfrm>
          <a:prstGeom prst="rect">
            <a:avLst/>
          </a:prstGeom>
        </p:spPr>
      </p:pic>
      <p:sp>
        <p:nvSpPr>
          <p:cNvPr id="84" name="Rectangle 83"/>
          <p:cNvSpPr/>
          <p:nvPr/>
        </p:nvSpPr>
        <p:spPr>
          <a:xfrm>
            <a:off x="28532261" y="4626348"/>
            <a:ext cx="13668697" cy="24416941"/>
          </a:xfrm>
          <a:prstGeom prst="rect">
            <a:avLst/>
          </a:prstGeom>
        </p:spPr>
        <p:txBody>
          <a:bodyPr wrap="square">
            <a:spAutoFit/>
          </a:bodyPr>
          <a:lstStyle/>
          <a:p>
            <a:pPr algn="ctr">
              <a:spcAft>
                <a:spcPts val="1800"/>
              </a:spcAft>
            </a:pPr>
            <a:r>
              <a:rPr 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A FAIR Research-Data Infrastructure for </a:t>
            </a:r>
            <a: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t/>
            </a:r>
            <a:b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Materials </a:t>
            </a:r>
            <a:r>
              <a:rPr lang="en-US" sz="4400" b="1" dirty="0" smtClean="0">
                <a:latin typeface="Open Sans SemiBold" panose="020B0706030804020204" pitchFamily="34" charset="0"/>
                <a:ea typeface="Open Sans SemiBold" panose="020B0706030804020204" pitchFamily="34" charset="0"/>
                <a:cs typeface="Open Sans SemiBold" panose="020B0706030804020204" pitchFamily="34" charset="0"/>
              </a:rPr>
              <a:t>Science</a:t>
            </a:r>
          </a:p>
          <a:p>
            <a:pPr algn="just">
              <a:spcAft>
                <a:spcPts val="3000"/>
              </a:spcAft>
            </a:pP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FAIRmat project – FAIR Data Infrastructure for Condensed-Matter Physics and the Chemical Physics of Solids – is an off-spring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and advancement of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original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NOMAD CoE.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It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expands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the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computational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materials science focus </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by including experiments and materials synthesis. </a:t>
            </a:r>
            <a:r>
              <a:rPr lang="en-US" sz="3000" dirty="0">
                <a:latin typeface="Open Sans Light" panose="020B0306030504020204" pitchFamily="34" charset="0"/>
                <a:ea typeface="Open Sans Light" panose="020B0306030504020204" pitchFamily="34" charset="0"/>
                <a:cs typeface="Open Sans Light" panose="020B0306030504020204" pitchFamily="34" charset="0"/>
              </a:rPr>
              <a:t>FAIRmat is being funded as a consortium of the German National Research-data infrastructure initiative (NFDI), starting October 1st, 2021. The initial runtime is 5 years (possible prolongation by another 5 years) and the funding is 3.3 Mio Euro/year</a:t>
            </a:r>
            <a:r>
              <a:rPr lang="en-US" sz="3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algn="just">
              <a:lnSpc>
                <a:spcPts val="2500"/>
              </a:lnSpc>
              <a:spcAft>
                <a:spcPts val="3000"/>
              </a:spcAft>
            </a:pPr>
            <a:endParaRPr lang="en-US" sz="3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000"/>
              </a:spcAft>
            </a:pPr>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000"/>
              </a:spcAft>
            </a:pP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000"/>
              </a:spcAft>
            </a:pPr>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000"/>
              </a:spcAft>
            </a:pPr>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000"/>
              </a:spcAft>
            </a:pP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1000"/>
              </a:spcAft>
            </a:pPr>
            <a:endParaRPr lang="de-DE"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1500"/>
              </a:spcAft>
            </a:pPr>
            <a:r>
              <a:rPr lang="de-DE" sz="3000" b="1" dirty="0" smtClean="0">
                <a:latin typeface="Open Sans Light" panose="020B0306030504020204" pitchFamily="34" charset="0"/>
                <a:ea typeface="Open Sans Light" panose="020B0306030504020204" pitchFamily="34" charset="0"/>
                <a:cs typeface="Open Sans Light" panose="020B0306030504020204" pitchFamily="34" charset="0"/>
              </a:rPr>
              <a:t/>
            </a:r>
            <a:br>
              <a:rPr lang="de-DE" sz="3000" b="1" dirty="0" smtClean="0">
                <a:latin typeface="Open Sans Light" panose="020B0306030504020204" pitchFamily="34" charset="0"/>
                <a:ea typeface="Open Sans Light" panose="020B0306030504020204" pitchFamily="34" charset="0"/>
                <a:cs typeface="Open Sans Light" panose="020B0306030504020204" pitchFamily="34" charset="0"/>
              </a:rPr>
            </a:br>
            <a:r>
              <a:rPr lang="de-DE" sz="3000" b="1" dirty="0" smtClean="0">
                <a:latin typeface="Open Sans Light" panose="020B0306030504020204" pitchFamily="34" charset="0"/>
                <a:ea typeface="Open Sans Light" panose="020B0306030504020204" pitchFamily="34" charset="0"/>
                <a:cs typeface="Open Sans Light" panose="020B0306030504020204" pitchFamily="34" charset="0"/>
              </a:rPr>
              <a:t>References</a:t>
            </a:r>
            <a:endParaRPr lang="en-US" sz="3000" b="1"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36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The PIs of the NOMAD CoE are: M</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Scheffler, L. Ghiringhelli, C. Carbogno,  (NOMAD Laboratory at the Fritz Haber Institute, Berlin), E. Laure, H. Lederer, A. Marek, M. Rampp (Max Planck Computing and Data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Facility,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Garching), C. Draxl, M. Scheidgen (Humboldt-Universität zu Berlin), 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Rinke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(Aalto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University), J.-M. Cela, M. Smith (Barcelona Supercomputing Center), C.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Menache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M. Torrent (Commissariat à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l'Énergie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Atomique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et aux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Énergies</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Alternatives,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Bruyeres</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-le-</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Chatel</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K. Koski, J.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Heikonen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J.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Enkovaara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(CSC–IT Center for Science, Espoo), K. S. Thygesen (Technical University of Denmark,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Lyngby</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 Grüneis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Technische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Universität Wien), X. Gonze, G.-M. Rignanese, G. Hautier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Université</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Catholique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de Louvain), G. Csányi (University of Cambridge), A. Gulans (University of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Latvia, Riga),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J. Kermode (University of Warwick)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many associated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researchers from academia and industry, see: </a:t>
            </a:r>
            <a:r>
              <a:rPr lang="en-US" sz="2400" b="1" dirty="0" smtClean="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https</a:t>
            </a:r>
            <a:r>
              <a:rPr lang="en-US" sz="2400" b="1" dirty="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400" b="1" dirty="0" smtClean="0">
                <a:solidFill>
                  <a:srgbClr val="31B5CC"/>
                </a:solidFill>
                <a:latin typeface="Open Sans Light" panose="020B0306030504020204" pitchFamily="34" charset="0"/>
                <a:ea typeface="Open Sans Light" panose="020B0306030504020204" pitchFamily="34" charset="0"/>
                <a:cs typeface="Open Sans Light" panose="020B0306030504020204" pitchFamily="34" charset="0"/>
              </a:rPr>
              <a:t>nomad-coe.eu/about/principal-investigators</a:t>
            </a:r>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 B. Cook, et al., Concurrency and Computation: Practice and Experience </a:t>
            </a:r>
            <a:r>
              <a:rPr 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180</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e4997 (2018).</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2] Hans-Joachim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Bungartz</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et al., Parallel Computing: Technology Trends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36</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647 (2019</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[3] V</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W.-Z. Yu, et al., Comp. Phys. Comm.</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 262</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107808 (2021</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4]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Alvermann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et al., Japan Journal of Industrial and Applied Mathematics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37</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1 (2019</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[5] P.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Kůs</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et al., Parallel Computing </a:t>
            </a:r>
            <a:r>
              <a:rPr 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85</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167 (2019). </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[6] </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M</a:t>
            </a:r>
            <a:r>
              <a:rPr lang="nb-NO" sz="2400" dirty="0">
                <a:latin typeface="Open Sans Light" panose="020B0306030504020204" pitchFamily="34" charset="0"/>
                <a:ea typeface="Open Sans Light" panose="020B0306030504020204" pitchFamily="34" charset="0"/>
                <a:cs typeface="Open Sans Light" panose="020B0306030504020204" pitchFamily="34" charset="0"/>
              </a:rPr>
              <a:t>. Gjerding et al., Comp. Mat. Sci. </a:t>
            </a:r>
            <a:r>
              <a:rPr lang="nb-NO" sz="2400" b="1" dirty="0">
                <a:latin typeface="Open Sans Light" panose="020B0306030504020204" pitchFamily="34" charset="0"/>
                <a:ea typeface="Open Sans Light" panose="020B0306030504020204" pitchFamily="34" charset="0"/>
                <a:cs typeface="Open Sans Light" panose="020B0306030504020204" pitchFamily="34" charset="0"/>
              </a:rPr>
              <a:t>199</a:t>
            </a:r>
            <a:r>
              <a:rPr lang="nb-NO" sz="2400" dirty="0">
                <a:latin typeface="Open Sans Light" panose="020B0306030504020204" pitchFamily="34" charset="0"/>
                <a:ea typeface="Open Sans Light" panose="020B0306030504020204" pitchFamily="34" charset="0"/>
                <a:cs typeface="Open Sans Light" panose="020B0306030504020204" pitchFamily="34" charset="0"/>
              </a:rPr>
              <a:t>, 110731 (2021</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[7</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https://sissopp_developers.gitlab.io/sissopp</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[8]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 A. R.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Purcell, M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Scheffler</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C. Carbogno, LM Ghiringhelli, J.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Open Source Software, to be published</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[11] E.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Mörmann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et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al.,https</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joss.theoj.org/papers/72b4c8d40d9a0401039ade39a7801759</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[10</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Hummel, 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Tsatsoulis</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 Gallo, A.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Irmler</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T.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Schäfer</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and A.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Grüneis</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to be published</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[11] F</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Knoop, T. A. R. Purcell, M. Scheffler, C. Carbogno,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J.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of Open Source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Software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5</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2671 (2020</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[12]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A.H. Larsen, et al., Journal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Physics: Condensed Matter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29</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273002 (2017</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[13]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 Jain, et al., Concurrency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Comput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Pract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Exp</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27</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5037 (2015</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[14]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 Togo and I. Tanaka,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Scripta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Materialia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108</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1 (2015</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spcAft>
                <a:spcPts val="1500"/>
              </a:spcAft>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[15]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C. Carbogno, R. Ramprasad, and M. Scheffler, Physical Review Letters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118</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175901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(2017</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 name="Group 2"/>
          <p:cNvGrpSpPr/>
          <p:nvPr/>
        </p:nvGrpSpPr>
        <p:grpSpPr>
          <a:xfrm>
            <a:off x="28628680" y="9507991"/>
            <a:ext cx="7420077" cy="5119338"/>
            <a:chOff x="26632635" y="9410123"/>
            <a:chExt cx="9689423" cy="6761532"/>
          </a:xfrm>
        </p:grpSpPr>
        <p:pic>
          <p:nvPicPr>
            <p:cNvPr id="82" name="Picture 81"/>
            <p:cNvPicPr>
              <a:picLocks noChangeAspect="1"/>
            </p:cNvPicPr>
            <p:nvPr/>
          </p:nvPicPr>
          <p:blipFill>
            <a:blip r:embed="rId8"/>
            <a:stretch>
              <a:fillRect/>
            </a:stretch>
          </p:blipFill>
          <p:spPr>
            <a:xfrm>
              <a:off x="28414716" y="9410123"/>
              <a:ext cx="6253513" cy="6186336"/>
            </a:xfrm>
            <a:prstGeom prst="rect">
              <a:avLst/>
            </a:prstGeom>
          </p:spPr>
        </p:pic>
        <p:sp>
          <p:nvSpPr>
            <p:cNvPr id="83" name="TextBox 82"/>
            <p:cNvSpPr txBox="1"/>
            <p:nvPr/>
          </p:nvSpPr>
          <p:spPr>
            <a:xfrm>
              <a:off x="26632635" y="15561896"/>
              <a:ext cx="9689423" cy="609759"/>
            </a:xfrm>
            <a:prstGeom prst="rect">
              <a:avLst/>
            </a:prstGeom>
            <a:noFill/>
          </p:spPr>
          <p:txBody>
            <a:bodyPr wrap="square" rtlCol="0">
              <a:spAutoFit/>
            </a:bodyPr>
            <a:lstStyle/>
            <a:p>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Fig. 10: General structure of the FAIRmat project</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2907" y="2838812"/>
            <a:ext cx="831097" cy="831097"/>
          </a:xfrm>
          <a:prstGeom prst="rect">
            <a:avLst/>
          </a:prstGeom>
        </p:spPr>
      </p:pic>
      <p:cxnSp>
        <p:nvCxnSpPr>
          <p:cNvPr id="18" name="Straight Connector 17"/>
          <p:cNvCxnSpPr/>
          <p:nvPr/>
        </p:nvCxnSpPr>
        <p:spPr>
          <a:xfrm>
            <a:off x="28388245" y="14661197"/>
            <a:ext cx="14128623" cy="105522"/>
          </a:xfrm>
          <a:prstGeom prst="line">
            <a:avLst/>
          </a:prstGeom>
          <a:ln w="57150">
            <a:solidFill>
              <a:srgbClr val="31B5C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190445" y="13795743"/>
            <a:ext cx="45719" cy="446276"/>
          </a:xfrm>
          <a:prstGeom prst="rect">
            <a:avLst/>
          </a:prstGeom>
          <a:noFill/>
        </p:spPr>
        <p:txBody>
          <a:bodyPr wrap="square" rtlCol="0">
            <a:spAutoFit/>
          </a:bodyPr>
          <a:lstStyle/>
          <a:p>
            <a:endParaRPr lang="en-US" dirty="0"/>
          </a:p>
        </p:txBody>
      </p:sp>
      <p:sp>
        <p:nvSpPr>
          <p:cNvPr id="34" name="Rectangle 33"/>
          <p:cNvSpPr/>
          <p:nvPr/>
        </p:nvSpPr>
        <p:spPr>
          <a:xfrm>
            <a:off x="35865248" y="10424550"/>
            <a:ext cx="3651431" cy="1452243"/>
          </a:xfrm>
          <a:prstGeom prst="rect">
            <a:avLst/>
          </a:prstGeom>
        </p:spPr>
        <p:txBody>
          <a:bodyPr wrap="none">
            <a:spAutoFit/>
          </a:bodyPr>
          <a:lstStyle/>
          <a:p>
            <a:pPr algn="ctr"/>
            <a:r>
              <a:rPr lang="en-US" sz="2400" b="1" dirty="0" smtClean="0">
                <a:latin typeface="Open Sans Light" panose="020B0306030504020204"/>
                <a:ea typeface="Open Sans SemiBold" panose="020B0706030804020204" pitchFamily="34" charset="0"/>
                <a:cs typeface="Open Sans SemiBold" panose="020B0706030804020204" pitchFamily="34" charset="0"/>
              </a:rPr>
              <a:t>For more information please </a:t>
            </a:r>
          </a:p>
          <a:p>
            <a:pPr algn="ctr"/>
            <a:r>
              <a:rPr lang="en-US" sz="2400" b="1" dirty="0" smtClean="0">
                <a:latin typeface="Open Sans Light" panose="020B0306030504020204"/>
                <a:ea typeface="Open Sans SemiBold" panose="020B0706030804020204" pitchFamily="34" charset="0"/>
                <a:cs typeface="Open Sans SemiBold" panose="020B0706030804020204" pitchFamily="34" charset="0"/>
              </a:rPr>
              <a:t>visit</a:t>
            </a:r>
            <a:endParaRPr lang="en-US" sz="2400" b="1" dirty="0" smtClean="0">
              <a:latin typeface="Open Sans Light" panose="020B0306030504020204"/>
            </a:endParaRPr>
          </a:p>
          <a:p>
            <a:pPr algn="ctr"/>
            <a:r>
              <a:rPr lang="en-US" sz="2400" b="1" dirty="0">
                <a:solidFill>
                  <a:srgbClr val="00B0F0"/>
                </a:solidFill>
                <a:latin typeface="Open Sans Light" panose="020B0306030504020204"/>
                <a:ea typeface="Open Sans Light" panose="020B0306030504020204" pitchFamily="34" charset="0"/>
                <a:cs typeface="Open Sans Light" panose="020B0306030504020204" pitchFamily="34" charset="0"/>
              </a:rPr>
              <a:t>https://fair-di.eu/fairmat/</a:t>
            </a:r>
            <a:endParaRPr lang="en-US" sz="2400" dirty="0">
              <a:solidFill>
                <a:srgbClr val="00B0F0"/>
              </a:solidFill>
              <a:latin typeface="Open Sans Light" panose="020B0306030504020204"/>
              <a:ea typeface="Open Sans Light" panose="020B0306030504020204" pitchFamily="34" charset="0"/>
              <a:cs typeface="Open Sans Light" panose="020B0306030504020204" pitchFamily="34" charset="0"/>
            </a:endParaRPr>
          </a:p>
          <a:p>
            <a:pPr algn="ctr"/>
            <a:endParaRPr lang="en-US" dirty="0">
              <a:latin typeface="Open Sans Light" panose="020B0306030504020204"/>
            </a:endParaRPr>
          </a:p>
        </p:txBody>
      </p:sp>
      <p:sp>
        <p:nvSpPr>
          <p:cNvPr id="36" name="TextBox 35"/>
          <p:cNvSpPr txBox="1"/>
          <p:nvPr/>
        </p:nvSpPr>
        <p:spPr>
          <a:xfrm>
            <a:off x="30620493" y="28955011"/>
            <a:ext cx="10832556" cy="800219"/>
          </a:xfrm>
          <a:prstGeom prst="rect">
            <a:avLst/>
          </a:prstGeom>
          <a:noFill/>
        </p:spPr>
        <p:txBody>
          <a:bodyPr wrap="square" rtlCol="0">
            <a:spAutoFit/>
          </a:bodyPr>
          <a:lstStyle/>
          <a:p>
            <a:pPr algn="just"/>
            <a:r>
              <a:rPr lang="en-US" dirty="0">
                <a:latin typeface="Open Sans Light" panose="020B0306030504020204" pitchFamily="34" charset="0"/>
                <a:ea typeface="Open Sans Light" panose="020B0306030504020204" pitchFamily="34" charset="0"/>
                <a:cs typeface="Open Sans Light" panose="020B0306030504020204" pitchFamily="34" charset="0"/>
              </a:rPr>
              <a:t>This project has received funding from the European Union’s Horizon 2020 </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
            </a:r>
            <a:br>
              <a:rPr lang="en-US" dirty="0" smtClean="0">
                <a:latin typeface="Open Sans Light" panose="020B0306030504020204" pitchFamily="34" charset="0"/>
                <a:ea typeface="Open Sans Light" panose="020B0306030504020204" pitchFamily="34" charset="0"/>
                <a:cs typeface="Open Sans Light" panose="020B0306030504020204" pitchFamily="34" charset="0"/>
              </a:rPr>
            </a:b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research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and </a:t>
            </a:r>
            <a:r>
              <a:rPr lang="en-US" dirty="0">
                <a:latin typeface="Open Sans Light" panose="020B0306030504020204" pitchFamily="34" charset="0"/>
                <a:ea typeface="Open Sans Light" panose="020B0306030504020204" pitchFamily="34" charset="0"/>
                <a:cs typeface="Open Sans Light" panose="020B0306030504020204" pitchFamily="34" charset="0"/>
              </a:rPr>
              <a:t>innovation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programme</a:t>
            </a:r>
            <a:r>
              <a:rPr lang="en-US" dirty="0">
                <a:latin typeface="Open Sans Light" panose="020B0306030504020204" pitchFamily="34" charset="0"/>
                <a:ea typeface="Open Sans Light" panose="020B0306030504020204" pitchFamily="34" charset="0"/>
                <a:cs typeface="Open Sans Light" panose="020B0306030504020204" pitchFamily="34" charset="0"/>
              </a:rPr>
              <a:t> under grant agreement No </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951786.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Picture 12"/>
          <p:cNvPicPr>
            <a:picLocks noChangeAspect="1"/>
          </p:cNvPicPr>
          <p:nvPr/>
        </p:nvPicPr>
        <p:blipFill>
          <a:blip r:embed="rId10"/>
          <a:stretch>
            <a:fillRect/>
          </a:stretch>
        </p:blipFill>
        <p:spPr>
          <a:xfrm>
            <a:off x="28892301" y="28804172"/>
            <a:ext cx="1444877" cy="951058"/>
          </a:xfrm>
          <a:prstGeom prst="rect">
            <a:avLst/>
          </a:prstGeom>
        </p:spPr>
      </p:pic>
    </p:spTree>
    <p:extLst>
      <p:ext uri="{BB962C8B-B14F-4D97-AF65-F5344CB8AC3E}">
        <p14:creationId xmlns:p14="http://schemas.microsoft.com/office/powerpoint/2010/main" val="54595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20376</TotalTime>
  <Words>2737</Words>
  <Application>Microsoft Office PowerPoint</Application>
  <PresentationFormat>Custom</PresentationFormat>
  <Paragraphs>159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Open Sans</vt:lpstr>
      <vt:lpstr>Open Sans Light</vt:lpstr>
      <vt:lpstr>Open Sans SemiBold</vt:lpstr>
      <vt:lpstr>Times New Roman</vt:lpstr>
      <vt:lpstr>Default Design</vt:lpstr>
      <vt:lpstr>PowerPoint Presentation</vt:lpstr>
      <vt:lpstr>PowerPoint Presentation</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Kostbahn</dc:creator>
  <cp:lastModifiedBy>Cordelia Arndt-Sullivan</cp:lastModifiedBy>
  <cp:revision>553</cp:revision>
  <cp:lastPrinted>2019-09-06T12:33:53Z</cp:lastPrinted>
  <dcterms:created xsi:type="dcterms:W3CDTF">2003-09-22T11:49:41Z</dcterms:created>
  <dcterms:modified xsi:type="dcterms:W3CDTF">2021-12-23T09:55:57Z</dcterms:modified>
</cp:coreProperties>
</file>